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76" r:id="rId3"/>
    <p:sldId id="279" r:id="rId4"/>
    <p:sldId id="275" r:id="rId5"/>
    <p:sldId id="277" r:id="rId6"/>
    <p:sldId id="278" r:id="rId7"/>
    <p:sldId id="263" r:id="rId8"/>
    <p:sldId id="258" r:id="rId9"/>
    <p:sldId id="259" r:id="rId10"/>
    <p:sldId id="284" r:id="rId11"/>
    <p:sldId id="260" r:id="rId12"/>
    <p:sldId id="261" r:id="rId13"/>
    <p:sldId id="271" r:id="rId14"/>
    <p:sldId id="280" r:id="rId15"/>
    <p:sldId id="281" r:id="rId16"/>
    <p:sldId id="282" r:id="rId17"/>
    <p:sldId id="283" r:id="rId18"/>
    <p:sldId id="285" r:id="rId19"/>
    <p:sldId id="287" r:id="rId20"/>
    <p:sldId id="265" r:id="rId21"/>
    <p:sldId id="267" r:id="rId22"/>
    <p:sldId id="266" r:id="rId23"/>
    <p:sldId id="268" r:id="rId24"/>
    <p:sldId id="270" r:id="rId25"/>
    <p:sldId id="288" r:id="rId26"/>
    <p:sldId id="289" r:id="rId27"/>
    <p:sldId id="290" r:id="rId28"/>
    <p:sldId id="29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svg"/><Relationship Id="rId1"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29.png"/><Relationship Id="rId6" Type="http://schemas.openxmlformats.org/officeDocument/2006/relationships/image" Target="../media/image20.sv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3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C1EE9-2CF7-4BE4-B154-4CE617EBA2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146E4B-4E57-4ABC-BBD2-5C1C51277C32}">
      <dgm:prSet/>
      <dgm:spPr/>
      <dgm:t>
        <a:bodyPr/>
        <a:lstStyle/>
        <a:p>
          <a:r>
            <a:rPr lang="en-US" b="0" i="0"/>
            <a:t>We want to use a drone to access sensors from a distance to collect data</a:t>
          </a:r>
          <a:endParaRPr lang="en-US"/>
        </a:p>
      </dgm:t>
    </dgm:pt>
    <dgm:pt modelId="{1B8487D8-BA27-49AA-8432-85317145F58B}" type="parTrans" cxnId="{5941C777-876A-49A9-BFE4-8CAD961ABCE6}">
      <dgm:prSet/>
      <dgm:spPr/>
      <dgm:t>
        <a:bodyPr/>
        <a:lstStyle/>
        <a:p>
          <a:endParaRPr lang="en-US"/>
        </a:p>
      </dgm:t>
    </dgm:pt>
    <dgm:pt modelId="{12A2E4F4-E2C2-4A4A-86D8-C0BFA92EA36F}" type="sibTrans" cxnId="{5941C777-876A-49A9-BFE4-8CAD961ABCE6}">
      <dgm:prSet/>
      <dgm:spPr/>
      <dgm:t>
        <a:bodyPr/>
        <a:lstStyle/>
        <a:p>
          <a:endParaRPr lang="en-US"/>
        </a:p>
      </dgm:t>
    </dgm:pt>
    <dgm:pt modelId="{5FAC1471-05D3-402B-8755-693ED6640F28}">
      <dgm:prSet/>
      <dgm:spPr/>
      <dgm:t>
        <a:bodyPr/>
        <a:lstStyle/>
        <a:p>
          <a:r>
            <a:rPr lang="en-US" b="0" i="0"/>
            <a:t>Plan and implement a</a:t>
          </a:r>
          <a:r>
            <a:rPr lang="ru-RU" b="0" i="0"/>
            <a:t> </a:t>
          </a:r>
          <a:r>
            <a:rPr lang="en-US" b="0" i="0"/>
            <a:t>protocol between sensors and the drone to</a:t>
          </a:r>
          <a:endParaRPr lang="en-US"/>
        </a:p>
      </dgm:t>
    </dgm:pt>
    <dgm:pt modelId="{81687710-D74C-4B9D-9CE9-D438888F11F0}" type="parTrans" cxnId="{DB0574EF-592B-47D5-824A-62FC32330C24}">
      <dgm:prSet/>
      <dgm:spPr/>
      <dgm:t>
        <a:bodyPr/>
        <a:lstStyle/>
        <a:p>
          <a:endParaRPr lang="en-US"/>
        </a:p>
      </dgm:t>
    </dgm:pt>
    <dgm:pt modelId="{9BAE0762-4855-49D1-A175-8159716436F1}" type="sibTrans" cxnId="{DB0574EF-592B-47D5-824A-62FC32330C24}">
      <dgm:prSet/>
      <dgm:spPr/>
      <dgm:t>
        <a:bodyPr/>
        <a:lstStyle/>
        <a:p>
          <a:endParaRPr lang="en-US"/>
        </a:p>
      </dgm:t>
    </dgm:pt>
    <dgm:pt modelId="{2B365F1A-C917-4B7F-B498-3B6B043DE0E4}">
      <dgm:prSet/>
      <dgm:spPr/>
      <dgm:t>
        <a:bodyPr/>
        <a:lstStyle/>
        <a:p>
          <a:r>
            <a:rPr lang="en-US" b="0" i="0"/>
            <a:t>Minimize battery usage</a:t>
          </a:r>
          <a:endParaRPr lang="en-US"/>
        </a:p>
      </dgm:t>
    </dgm:pt>
    <dgm:pt modelId="{6E41488B-9C54-490C-B378-9860142F2C06}" type="parTrans" cxnId="{99C4D26F-0710-43FB-9804-1F2A646BFDB4}">
      <dgm:prSet/>
      <dgm:spPr/>
      <dgm:t>
        <a:bodyPr/>
        <a:lstStyle/>
        <a:p>
          <a:endParaRPr lang="en-US"/>
        </a:p>
      </dgm:t>
    </dgm:pt>
    <dgm:pt modelId="{11CD2716-0C87-4CEF-9CB3-D48827372C1E}" type="sibTrans" cxnId="{99C4D26F-0710-43FB-9804-1F2A646BFDB4}">
      <dgm:prSet/>
      <dgm:spPr/>
      <dgm:t>
        <a:bodyPr/>
        <a:lstStyle/>
        <a:p>
          <a:endParaRPr lang="en-US"/>
        </a:p>
      </dgm:t>
    </dgm:pt>
    <dgm:pt modelId="{9DF84AAD-D08B-45E3-8045-E56809AFFD43}">
      <dgm:prSet/>
      <dgm:spPr/>
      <dgm:t>
        <a:bodyPr/>
        <a:lstStyle/>
        <a:p>
          <a:r>
            <a:rPr lang="en-US" b="0" i="0"/>
            <a:t>Minimize drone flight time and number of flights</a:t>
          </a:r>
          <a:endParaRPr lang="en-US"/>
        </a:p>
      </dgm:t>
    </dgm:pt>
    <dgm:pt modelId="{F6238E12-819E-474E-82CC-467EFC322CBA}" type="parTrans" cxnId="{A5713CE5-1B17-406F-B352-4DE5C1A38B4A}">
      <dgm:prSet/>
      <dgm:spPr/>
      <dgm:t>
        <a:bodyPr/>
        <a:lstStyle/>
        <a:p>
          <a:endParaRPr lang="en-US"/>
        </a:p>
      </dgm:t>
    </dgm:pt>
    <dgm:pt modelId="{F94B54DB-4346-4D17-8A6B-52AD1D08D5F6}" type="sibTrans" cxnId="{A5713CE5-1B17-406F-B352-4DE5C1A38B4A}">
      <dgm:prSet/>
      <dgm:spPr/>
      <dgm:t>
        <a:bodyPr/>
        <a:lstStyle/>
        <a:p>
          <a:endParaRPr lang="en-US"/>
        </a:p>
      </dgm:t>
    </dgm:pt>
    <dgm:pt modelId="{41A7AD71-101A-4EDD-B9C8-DBD7DB4EB4ED}" type="pres">
      <dgm:prSet presAssocID="{585C1EE9-2CF7-4BE4-B154-4CE617EBA238}" presName="root" presStyleCnt="0">
        <dgm:presLayoutVars>
          <dgm:dir/>
          <dgm:resizeHandles val="exact"/>
        </dgm:presLayoutVars>
      </dgm:prSet>
      <dgm:spPr/>
    </dgm:pt>
    <dgm:pt modelId="{29E8A932-A720-43DC-9707-8C4F3A282E8D}" type="pres">
      <dgm:prSet presAssocID="{13146E4B-4E57-4ABC-BBD2-5C1C51277C32}" presName="compNode" presStyleCnt="0"/>
      <dgm:spPr/>
    </dgm:pt>
    <dgm:pt modelId="{0EC41376-F258-4497-BAC1-EE1031A8F173}" type="pres">
      <dgm:prSet presAssocID="{13146E4B-4E57-4ABC-BBD2-5C1C51277C32}" presName="bgRect" presStyleLbl="bgShp" presStyleIdx="0" presStyleCnt="2"/>
      <dgm:spPr/>
    </dgm:pt>
    <dgm:pt modelId="{D7770439-2913-48D0-9371-2FCCC1758258}" type="pres">
      <dgm:prSet presAssocID="{13146E4B-4E57-4ABC-BBD2-5C1C51277C32}"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056EEFB-8199-4B0C-90FB-1C65363226D2}" type="pres">
      <dgm:prSet presAssocID="{13146E4B-4E57-4ABC-BBD2-5C1C51277C32}" presName="spaceRect" presStyleCnt="0"/>
      <dgm:spPr/>
    </dgm:pt>
    <dgm:pt modelId="{24D7A086-FD1F-488E-A15E-FFD163C8DE10}" type="pres">
      <dgm:prSet presAssocID="{13146E4B-4E57-4ABC-BBD2-5C1C51277C32}" presName="parTx" presStyleLbl="revTx" presStyleIdx="0" presStyleCnt="3">
        <dgm:presLayoutVars>
          <dgm:chMax val="0"/>
          <dgm:chPref val="0"/>
        </dgm:presLayoutVars>
      </dgm:prSet>
      <dgm:spPr/>
    </dgm:pt>
    <dgm:pt modelId="{A717EF25-3F92-4105-8421-7C5D0AB838A9}" type="pres">
      <dgm:prSet presAssocID="{12A2E4F4-E2C2-4A4A-86D8-C0BFA92EA36F}" presName="sibTrans" presStyleCnt="0"/>
      <dgm:spPr/>
    </dgm:pt>
    <dgm:pt modelId="{92AC89E7-CBAC-402B-B071-726D57658A29}" type="pres">
      <dgm:prSet presAssocID="{5FAC1471-05D3-402B-8755-693ED6640F28}" presName="compNode" presStyleCnt="0"/>
      <dgm:spPr/>
    </dgm:pt>
    <dgm:pt modelId="{F570EF9F-EC68-4969-B1D2-E3B436CC121C}" type="pres">
      <dgm:prSet presAssocID="{5FAC1471-05D3-402B-8755-693ED6640F28}" presName="bgRect" presStyleLbl="bgShp" presStyleIdx="1" presStyleCnt="2"/>
      <dgm:spPr/>
    </dgm:pt>
    <dgm:pt modelId="{70F8DAB9-4832-4756-B17C-B1F0B75266EA}" type="pres">
      <dgm:prSet presAssocID="{5FAC1471-05D3-402B-8755-693ED6640F2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50877E3-0718-4AFD-B6C3-6EBEA1093724}" type="pres">
      <dgm:prSet presAssocID="{5FAC1471-05D3-402B-8755-693ED6640F28}" presName="spaceRect" presStyleCnt="0"/>
      <dgm:spPr/>
    </dgm:pt>
    <dgm:pt modelId="{5C239DB7-DC37-4446-82F7-A7821143B259}" type="pres">
      <dgm:prSet presAssocID="{5FAC1471-05D3-402B-8755-693ED6640F28}" presName="parTx" presStyleLbl="revTx" presStyleIdx="1" presStyleCnt="3">
        <dgm:presLayoutVars>
          <dgm:chMax val="0"/>
          <dgm:chPref val="0"/>
        </dgm:presLayoutVars>
      </dgm:prSet>
      <dgm:spPr/>
    </dgm:pt>
    <dgm:pt modelId="{E0484CEE-1639-4A90-89A3-44DF617F929D}" type="pres">
      <dgm:prSet presAssocID="{5FAC1471-05D3-402B-8755-693ED6640F28}" presName="desTx" presStyleLbl="revTx" presStyleIdx="2" presStyleCnt="3">
        <dgm:presLayoutVars/>
      </dgm:prSet>
      <dgm:spPr/>
    </dgm:pt>
  </dgm:ptLst>
  <dgm:cxnLst>
    <dgm:cxn modelId="{013F8E0B-0DF0-4968-9021-9970C7726E9F}" type="presOf" srcId="{13146E4B-4E57-4ABC-BBD2-5C1C51277C32}" destId="{24D7A086-FD1F-488E-A15E-FFD163C8DE10}" srcOrd="0" destOrd="0" presId="urn:microsoft.com/office/officeart/2018/2/layout/IconVerticalSolidList"/>
    <dgm:cxn modelId="{C76B3322-D6CB-48DC-9973-912D84012401}" type="presOf" srcId="{5FAC1471-05D3-402B-8755-693ED6640F28}" destId="{5C239DB7-DC37-4446-82F7-A7821143B259}" srcOrd="0" destOrd="0" presId="urn:microsoft.com/office/officeart/2018/2/layout/IconVerticalSolidList"/>
    <dgm:cxn modelId="{E46CF822-5511-4B99-9A06-D73A557454DC}" type="presOf" srcId="{585C1EE9-2CF7-4BE4-B154-4CE617EBA238}" destId="{41A7AD71-101A-4EDD-B9C8-DBD7DB4EB4ED}" srcOrd="0" destOrd="0" presId="urn:microsoft.com/office/officeart/2018/2/layout/IconVerticalSolidList"/>
    <dgm:cxn modelId="{FC91775D-0B61-4417-AEB4-2F64121F9A64}" type="presOf" srcId="{9DF84AAD-D08B-45E3-8045-E56809AFFD43}" destId="{E0484CEE-1639-4A90-89A3-44DF617F929D}" srcOrd="0" destOrd="1" presId="urn:microsoft.com/office/officeart/2018/2/layout/IconVerticalSolidList"/>
    <dgm:cxn modelId="{99C4D26F-0710-43FB-9804-1F2A646BFDB4}" srcId="{5FAC1471-05D3-402B-8755-693ED6640F28}" destId="{2B365F1A-C917-4B7F-B498-3B6B043DE0E4}" srcOrd="0" destOrd="0" parTransId="{6E41488B-9C54-490C-B378-9860142F2C06}" sibTransId="{11CD2716-0C87-4CEF-9CB3-D48827372C1E}"/>
    <dgm:cxn modelId="{5941C777-876A-49A9-BFE4-8CAD961ABCE6}" srcId="{585C1EE9-2CF7-4BE4-B154-4CE617EBA238}" destId="{13146E4B-4E57-4ABC-BBD2-5C1C51277C32}" srcOrd="0" destOrd="0" parTransId="{1B8487D8-BA27-49AA-8432-85317145F58B}" sibTransId="{12A2E4F4-E2C2-4A4A-86D8-C0BFA92EA36F}"/>
    <dgm:cxn modelId="{EA6B9C93-D049-4B5E-BEC2-BDDEEABA3AD1}" type="presOf" srcId="{2B365F1A-C917-4B7F-B498-3B6B043DE0E4}" destId="{E0484CEE-1639-4A90-89A3-44DF617F929D}" srcOrd="0" destOrd="0" presId="urn:microsoft.com/office/officeart/2018/2/layout/IconVerticalSolidList"/>
    <dgm:cxn modelId="{A5713CE5-1B17-406F-B352-4DE5C1A38B4A}" srcId="{5FAC1471-05D3-402B-8755-693ED6640F28}" destId="{9DF84AAD-D08B-45E3-8045-E56809AFFD43}" srcOrd="1" destOrd="0" parTransId="{F6238E12-819E-474E-82CC-467EFC322CBA}" sibTransId="{F94B54DB-4346-4D17-8A6B-52AD1D08D5F6}"/>
    <dgm:cxn modelId="{DB0574EF-592B-47D5-824A-62FC32330C24}" srcId="{585C1EE9-2CF7-4BE4-B154-4CE617EBA238}" destId="{5FAC1471-05D3-402B-8755-693ED6640F28}" srcOrd="1" destOrd="0" parTransId="{81687710-D74C-4B9D-9CE9-D438888F11F0}" sibTransId="{9BAE0762-4855-49D1-A175-8159716436F1}"/>
    <dgm:cxn modelId="{B1C1730C-CB7F-4337-83D0-8044CBC37C98}" type="presParOf" srcId="{41A7AD71-101A-4EDD-B9C8-DBD7DB4EB4ED}" destId="{29E8A932-A720-43DC-9707-8C4F3A282E8D}" srcOrd="0" destOrd="0" presId="urn:microsoft.com/office/officeart/2018/2/layout/IconVerticalSolidList"/>
    <dgm:cxn modelId="{0D5D76BD-5D66-4FAF-A08A-27BFE1ED4DDB}" type="presParOf" srcId="{29E8A932-A720-43DC-9707-8C4F3A282E8D}" destId="{0EC41376-F258-4497-BAC1-EE1031A8F173}" srcOrd="0" destOrd="0" presId="urn:microsoft.com/office/officeart/2018/2/layout/IconVerticalSolidList"/>
    <dgm:cxn modelId="{4C023E92-C15D-4335-A733-9FC685BB2939}" type="presParOf" srcId="{29E8A932-A720-43DC-9707-8C4F3A282E8D}" destId="{D7770439-2913-48D0-9371-2FCCC1758258}" srcOrd="1" destOrd="0" presId="urn:microsoft.com/office/officeart/2018/2/layout/IconVerticalSolidList"/>
    <dgm:cxn modelId="{83B1535E-3666-4461-B92D-7F81F54355B6}" type="presParOf" srcId="{29E8A932-A720-43DC-9707-8C4F3A282E8D}" destId="{6056EEFB-8199-4B0C-90FB-1C65363226D2}" srcOrd="2" destOrd="0" presId="urn:microsoft.com/office/officeart/2018/2/layout/IconVerticalSolidList"/>
    <dgm:cxn modelId="{6CDE52AF-4699-4281-9A1F-418D20A953A4}" type="presParOf" srcId="{29E8A932-A720-43DC-9707-8C4F3A282E8D}" destId="{24D7A086-FD1F-488E-A15E-FFD163C8DE10}" srcOrd="3" destOrd="0" presId="urn:microsoft.com/office/officeart/2018/2/layout/IconVerticalSolidList"/>
    <dgm:cxn modelId="{B7348F11-AEBD-4D04-8C13-A60D6D8E9C97}" type="presParOf" srcId="{41A7AD71-101A-4EDD-B9C8-DBD7DB4EB4ED}" destId="{A717EF25-3F92-4105-8421-7C5D0AB838A9}" srcOrd="1" destOrd="0" presId="urn:microsoft.com/office/officeart/2018/2/layout/IconVerticalSolidList"/>
    <dgm:cxn modelId="{E38697F8-2B81-4CD1-995E-54C660E6F95B}" type="presParOf" srcId="{41A7AD71-101A-4EDD-B9C8-DBD7DB4EB4ED}" destId="{92AC89E7-CBAC-402B-B071-726D57658A29}" srcOrd="2" destOrd="0" presId="urn:microsoft.com/office/officeart/2018/2/layout/IconVerticalSolidList"/>
    <dgm:cxn modelId="{B720B5EF-93BF-4713-803F-13F48EF87F7B}" type="presParOf" srcId="{92AC89E7-CBAC-402B-B071-726D57658A29}" destId="{F570EF9F-EC68-4969-B1D2-E3B436CC121C}" srcOrd="0" destOrd="0" presId="urn:microsoft.com/office/officeart/2018/2/layout/IconVerticalSolidList"/>
    <dgm:cxn modelId="{1DFA3AEA-0E96-444B-92C6-98B071674ECC}" type="presParOf" srcId="{92AC89E7-CBAC-402B-B071-726D57658A29}" destId="{70F8DAB9-4832-4756-B17C-B1F0B75266EA}" srcOrd="1" destOrd="0" presId="urn:microsoft.com/office/officeart/2018/2/layout/IconVerticalSolidList"/>
    <dgm:cxn modelId="{B9261685-5EF1-41BB-AFC7-83949C0AACBE}" type="presParOf" srcId="{92AC89E7-CBAC-402B-B071-726D57658A29}" destId="{350877E3-0718-4AFD-B6C3-6EBEA1093724}" srcOrd="2" destOrd="0" presId="urn:microsoft.com/office/officeart/2018/2/layout/IconVerticalSolidList"/>
    <dgm:cxn modelId="{1C97068B-423B-4EB5-82D0-0B1C4CB13521}" type="presParOf" srcId="{92AC89E7-CBAC-402B-B071-726D57658A29}" destId="{5C239DB7-DC37-4446-82F7-A7821143B259}" srcOrd="3" destOrd="0" presId="urn:microsoft.com/office/officeart/2018/2/layout/IconVerticalSolidList"/>
    <dgm:cxn modelId="{664BF34F-6453-4594-B508-E6FB7BD55D41}" type="presParOf" srcId="{92AC89E7-CBAC-402B-B071-726D57658A29}" destId="{E0484CEE-1639-4A90-89A3-44DF617F929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2EDA0-C885-48CA-B883-6CF08E2AD8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DC99CF-A256-474C-9BEE-87D43A828EA5}">
      <dgm:prSet/>
      <dgm:spPr/>
      <dgm:t>
        <a:bodyPr/>
        <a:lstStyle/>
        <a:p>
          <a:pPr>
            <a:lnSpc>
              <a:spcPct val="100000"/>
            </a:lnSpc>
          </a:pPr>
          <a:r>
            <a:rPr lang="en-US"/>
            <a:t>LoRaWAN is a point-to-multipoint networking protocol</a:t>
          </a:r>
        </a:p>
      </dgm:t>
    </dgm:pt>
    <dgm:pt modelId="{54573646-3D58-4DD2-A979-B5E21C6DF658}" type="parTrans" cxnId="{C1A6670C-BB84-4093-AA42-8265A12A9C28}">
      <dgm:prSet/>
      <dgm:spPr/>
      <dgm:t>
        <a:bodyPr/>
        <a:lstStyle/>
        <a:p>
          <a:endParaRPr lang="en-US"/>
        </a:p>
      </dgm:t>
    </dgm:pt>
    <dgm:pt modelId="{C4107D01-B539-4D2B-B21C-44D5B592358B}" type="sibTrans" cxnId="{C1A6670C-BB84-4093-AA42-8265A12A9C28}">
      <dgm:prSet/>
      <dgm:spPr/>
      <dgm:t>
        <a:bodyPr/>
        <a:lstStyle/>
        <a:p>
          <a:endParaRPr lang="en-US"/>
        </a:p>
      </dgm:t>
    </dgm:pt>
    <dgm:pt modelId="{BDE4D06F-2E45-4A52-8872-5D47AC041D7C}">
      <dgm:prSet/>
      <dgm:spPr/>
      <dgm:t>
        <a:bodyPr/>
        <a:lstStyle/>
        <a:p>
          <a:pPr>
            <a:lnSpc>
              <a:spcPct val="100000"/>
            </a:lnSpc>
          </a:pPr>
          <a:r>
            <a:rPr lang="en-US" dirty="0"/>
            <a:t>Long range (up to 15km)</a:t>
          </a:r>
        </a:p>
      </dgm:t>
    </dgm:pt>
    <dgm:pt modelId="{D7185FD4-1BA3-4910-864A-B268771EE640}" type="parTrans" cxnId="{14D60935-64D3-43EC-B979-C71035F4ABBC}">
      <dgm:prSet/>
      <dgm:spPr/>
      <dgm:t>
        <a:bodyPr/>
        <a:lstStyle/>
        <a:p>
          <a:endParaRPr lang="en-US"/>
        </a:p>
      </dgm:t>
    </dgm:pt>
    <dgm:pt modelId="{7EC5434D-6E68-4961-AB76-8FC303E8415A}" type="sibTrans" cxnId="{14D60935-64D3-43EC-B979-C71035F4ABBC}">
      <dgm:prSet/>
      <dgm:spPr/>
      <dgm:t>
        <a:bodyPr/>
        <a:lstStyle/>
        <a:p>
          <a:endParaRPr lang="en-US"/>
        </a:p>
      </dgm:t>
    </dgm:pt>
    <dgm:pt modelId="{44240118-D810-4836-98E2-7A519DAEB2A7}">
      <dgm:prSet/>
      <dgm:spPr/>
      <dgm:t>
        <a:bodyPr/>
        <a:lstStyle/>
        <a:p>
          <a:pPr>
            <a:lnSpc>
              <a:spcPct val="100000"/>
            </a:lnSpc>
          </a:pPr>
          <a:r>
            <a:rPr lang="en-US" dirty="0"/>
            <a:t>Low power (up to few years of battery life) </a:t>
          </a:r>
        </a:p>
      </dgm:t>
    </dgm:pt>
    <dgm:pt modelId="{0A9B2A1F-0C78-44AE-BF0A-E58115604E16}" type="parTrans" cxnId="{5FA19ED1-FCC7-4AE7-A413-DED9C03319C2}">
      <dgm:prSet/>
      <dgm:spPr/>
      <dgm:t>
        <a:bodyPr/>
        <a:lstStyle/>
        <a:p>
          <a:endParaRPr lang="en-US"/>
        </a:p>
      </dgm:t>
    </dgm:pt>
    <dgm:pt modelId="{D629423B-85D0-48D4-A749-46656B0CE80C}" type="sibTrans" cxnId="{5FA19ED1-FCC7-4AE7-A413-DED9C03319C2}">
      <dgm:prSet/>
      <dgm:spPr/>
      <dgm:t>
        <a:bodyPr/>
        <a:lstStyle/>
        <a:p>
          <a:endParaRPr lang="en-US"/>
        </a:p>
      </dgm:t>
    </dgm:pt>
    <dgm:pt modelId="{CBF5FF72-F5C8-43F5-BB89-E2F57EBE2FCC}">
      <dgm:prSet/>
      <dgm:spPr/>
      <dgm:t>
        <a:bodyPr/>
        <a:lstStyle/>
        <a:p>
          <a:pPr>
            <a:lnSpc>
              <a:spcPct val="100000"/>
            </a:lnSpc>
          </a:pPr>
          <a:r>
            <a:rPr lang="en-US" dirty="0"/>
            <a:t>Low Bandwidth (</a:t>
          </a:r>
          <a:r>
            <a:rPr lang="en-US" b="0" i="0" dirty="0"/>
            <a:t>250bit/s to 11kbit/s)</a:t>
          </a:r>
          <a:endParaRPr lang="en-US" dirty="0"/>
        </a:p>
      </dgm:t>
    </dgm:pt>
    <dgm:pt modelId="{D7911ADE-2B4E-492E-8C48-799F78864CD2}" type="parTrans" cxnId="{EE4B0E22-438E-432A-B83A-E09A1AF01EFF}">
      <dgm:prSet/>
      <dgm:spPr/>
      <dgm:t>
        <a:bodyPr/>
        <a:lstStyle/>
        <a:p>
          <a:endParaRPr lang="en-US"/>
        </a:p>
      </dgm:t>
    </dgm:pt>
    <dgm:pt modelId="{0D4E7B8A-B227-48D7-8BDD-613A97F94633}" type="sibTrans" cxnId="{EE4B0E22-438E-432A-B83A-E09A1AF01EFF}">
      <dgm:prSet/>
      <dgm:spPr/>
      <dgm:t>
        <a:bodyPr/>
        <a:lstStyle/>
        <a:p>
          <a:endParaRPr lang="en-US"/>
        </a:p>
      </dgm:t>
    </dgm:pt>
    <dgm:pt modelId="{2DBF0551-2903-49DC-B48D-D594772D78C5}">
      <dgm:prSet/>
      <dgm:spPr/>
      <dgm:t>
        <a:bodyPr/>
        <a:lstStyle/>
        <a:p>
          <a:pPr>
            <a:lnSpc>
              <a:spcPct val="100000"/>
            </a:lnSpc>
          </a:pPr>
          <a:r>
            <a:rPr lang="en-US" dirty="0"/>
            <a:t>Low cost (</a:t>
          </a:r>
          <a:r>
            <a:rPr lang="en-US" b="0" i="0" dirty="0"/>
            <a:t>less than 20€ CAPEX per node)</a:t>
          </a:r>
          <a:endParaRPr lang="en-US" dirty="0"/>
        </a:p>
      </dgm:t>
    </dgm:pt>
    <dgm:pt modelId="{CCCE4336-5AF9-40CA-B9B1-F4051A3D387F}" type="parTrans" cxnId="{E56FF218-66B7-46A6-BEF8-9536DAD2CD87}">
      <dgm:prSet/>
      <dgm:spPr/>
      <dgm:t>
        <a:bodyPr/>
        <a:lstStyle/>
        <a:p>
          <a:endParaRPr lang="en-US"/>
        </a:p>
      </dgm:t>
    </dgm:pt>
    <dgm:pt modelId="{532F3E6E-84C2-4AA6-B7BC-C554030ED23A}" type="sibTrans" cxnId="{E56FF218-66B7-46A6-BEF8-9536DAD2CD87}">
      <dgm:prSet/>
      <dgm:spPr/>
      <dgm:t>
        <a:bodyPr/>
        <a:lstStyle/>
        <a:p>
          <a:endParaRPr lang="en-US"/>
        </a:p>
      </dgm:t>
    </dgm:pt>
    <dgm:pt modelId="{6384A140-92DF-408D-95B8-4123D957DF7C}">
      <dgm:prSet/>
      <dgm:spPr/>
      <dgm:t>
        <a:bodyPr/>
        <a:lstStyle/>
        <a:p>
          <a:pPr>
            <a:lnSpc>
              <a:spcPct val="100000"/>
            </a:lnSpc>
          </a:pPr>
          <a:r>
            <a:rPr lang="en-US" dirty="0"/>
            <a:t>Bidirectional communication.</a:t>
          </a:r>
        </a:p>
      </dgm:t>
    </dgm:pt>
    <dgm:pt modelId="{ED16ACA5-E087-4227-850A-010852354A1D}" type="parTrans" cxnId="{6D170F30-7FB1-42E8-A6A9-4E4B1FA051F2}">
      <dgm:prSet/>
      <dgm:spPr/>
      <dgm:t>
        <a:bodyPr/>
        <a:lstStyle/>
        <a:p>
          <a:endParaRPr lang="en-US"/>
        </a:p>
      </dgm:t>
    </dgm:pt>
    <dgm:pt modelId="{5874C808-CADC-4596-AEBE-B363105A04F8}" type="sibTrans" cxnId="{6D170F30-7FB1-42E8-A6A9-4E4B1FA051F2}">
      <dgm:prSet/>
      <dgm:spPr/>
      <dgm:t>
        <a:bodyPr/>
        <a:lstStyle/>
        <a:p>
          <a:endParaRPr lang="en-US"/>
        </a:p>
      </dgm:t>
    </dgm:pt>
    <dgm:pt modelId="{DE375CA7-7C2B-4429-889F-AFC640D6E4F5}">
      <dgm:prSet/>
      <dgm:spPr/>
      <dgm:t>
        <a:bodyPr/>
        <a:lstStyle/>
        <a:p>
          <a:pPr>
            <a:lnSpc>
              <a:spcPct val="100000"/>
            </a:lnSpc>
          </a:pPr>
          <a:r>
            <a:rPr lang="en-US" dirty="0"/>
            <a:t>Security (</a:t>
          </a:r>
          <a:r>
            <a:rPr lang="en-US" b="0" i="0" dirty="0"/>
            <a:t>128bit end-to-end encrypted)</a:t>
          </a:r>
          <a:endParaRPr lang="en-US" dirty="0"/>
        </a:p>
      </dgm:t>
    </dgm:pt>
    <dgm:pt modelId="{23430573-548C-4CF4-B2AA-3F37021DB44E}" type="sibTrans" cxnId="{16D3787E-3A7C-425E-8019-A1F7082386AF}">
      <dgm:prSet/>
      <dgm:spPr/>
      <dgm:t>
        <a:bodyPr/>
        <a:lstStyle/>
        <a:p>
          <a:endParaRPr lang="en-US"/>
        </a:p>
      </dgm:t>
    </dgm:pt>
    <dgm:pt modelId="{4BAFBC92-09EF-44F5-B94A-EFC9C5F32294}" type="parTrans" cxnId="{16D3787E-3A7C-425E-8019-A1F7082386AF}">
      <dgm:prSet/>
      <dgm:spPr/>
      <dgm:t>
        <a:bodyPr/>
        <a:lstStyle/>
        <a:p>
          <a:endParaRPr lang="en-US"/>
        </a:p>
      </dgm:t>
    </dgm:pt>
    <dgm:pt modelId="{9EF844E3-9077-4375-9BDC-FFABF7C0E04E}" type="pres">
      <dgm:prSet presAssocID="{5262EDA0-C885-48CA-B883-6CF08E2AD8A0}" presName="root" presStyleCnt="0">
        <dgm:presLayoutVars>
          <dgm:dir/>
          <dgm:resizeHandles val="exact"/>
        </dgm:presLayoutVars>
      </dgm:prSet>
      <dgm:spPr/>
    </dgm:pt>
    <dgm:pt modelId="{62C62FDE-58AE-4897-9E99-B738DCF430D2}" type="pres">
      <dgm:prSet presAssocID="{99DC99CF-A256-474C-9BEE-87D43A828EA5}" presName="compNode" presStyleCnt="0"/>
      <dgm:spPr/>
    </dgm:pt>
    <dgm:pt modelId="{9D301998-1CF3-47E5-98D0-EBA3FF6EBA84}" type="pres">
      <dgm:prSet presAssocID="{99DC99CF-A256-474C-9BEE-87D43A828EA5}" presName="bgRect" presStyleLbl="bgShp" presStyleIdx="0" presStyleCnt="7"/>
      <dgm:spPr/>
    </dgm:pt>
    <dgm:pt modelId="{385EED83-1E46-46F1-A437-332076B281D5}" type="pres">
      <dgm:prSet presAssocID="{99DC99CF-A256-474C-9BEE-87D43A828EA5}"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821A4EBA-8CBE-4C5B-8EE3-F29A45912312}" type="pres">
      <dgm:prSet presAssocID="{99DC99CF-A256-474C-9BEE-87D43A828EA5}" presName="spaceRect" presStyleCnt="0"/>
      <dgm:spPr/>
    </dgm:pt>
    <dgm:pt modelId="{9E582731-EC33-4D20-A1ED-E275AC47A35C}" type="pres">
      <dgm:prSet presAssocID="{99DC99CF-A256-474C-9BEE-87D43A828EA5}" presName="parTx" presStyleLbl="revTx" presStyleIdx="0" presStyleCnt="7">
        <dgm:presLayoutVars>
          <dgm:chMax val="0"/>
          <dgm:chPref val="0"/>
        </dgm:presLayoutVars>
      </dgm:prSet>
      <dgm:spPr/>
    </dgm:pt>
    <dgm:pt modelId="{B4040AF8-4902-4DCD-8720-983927BADEC9}" type="pres">
      <dgm:prSet presAssocID="{C4107D01-B539-4D2B-B21C-44D5B592358B}" presName="sibTrans" presStyleCnt="0"/>
      <dgm:spPr/>
    </dgm:pt>
    <dgm:pt modelId="{E7C11605-4C92-4DD5-BC93-32742430B2D7}" type="pres">
      <dgm:prSet presAssocID="{BDE4D06F-2E45-4A52-8872-5D47AC041D7C}" presName="compNode" presStyleCnt="0"/>
      <dgm:spPr/>
    </dgm:pt>
    <dgm:pt modelId="{5D52BA76-0108-4584-9FA4-F42C721EA93C}" type="pres">
      <dgm:prSet presAssocID="{BDE4D06F-2E45-4A52-8872-5D47AC041D7C}" presName="bgRect" presStyleLbl="bgShp" presStyleIdx="1" presStyleCnt="7"/>
      <dgm:spPr/>
    </dgm:pt>
    <dgm:pt modelId="{7541056B-9CCD-4CA0-BAAE-CF13EAECFF27}" type="pres">
      <dgm:prSet presAssocID="{BDE4D06F-2E45-4A52-8872-5D47AC041D7C}"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40C9E28-33B6-4154-A049-B265F49DD965}" type="pres">
      <dgm:prSet presAssocID="{BDE4D06F-2E45-4A52-8872-5D47AC041D7C}" presName="spaceRect" presStyleCnt="0"/>
      <dgm:spPr/>
    </dgm:pt>
    <dgm:pt modelId="{42B9AF52-3B20-47DF-8A15-3D6367741697}" type="pres">
      <dgm:prSet presAssocID="{BDE4D06F-2E45-4A52-8872-5D47AC041D7C}" presName="parTx" presStyleLbl="revTx" presStyleIdx="1" presStyleCnt="7">
        <dgm:presLayoutVars>
          <dgm:chMax val="0"/>
          <dgm:chPref val="0"/>
        </dgm:presLayoutVars>
      </dgm:prSet>
      <dgm:spPr/>
    </dgm:pt>
    <dgm:pt modelId="{593932C4-66B9-44C9-9540-9D34E6F1006A}" type="pres">
      <dgm:prSet presAssocID="{7EC5434D-6E68-4961-AB76-8FC303E8415A}" presName="sibTrans" presStyleCnt="0"/>
      <dgm:spPr/>
    </dgm:pt>
    <dgm:pt modelId="{A5502A07-EBE3-40FB-AD61-088D36505F28}" type="pres">
      <dgm:prSet presAssocID="{44240118-D810-4836-98E2-7A519DAEB2A7}" presName="compNode" presStyleCnt="0"/>
      <dgm:spPr/>
    </dgm:pt>
    <dgm:pt modelId="{1AC8BDB8-C781-472F-9C6C-10A1B408F8E7}" type="pres">
      <dgm:prSet presAssocID="{44240118-D810-4836-98E2-7A519DAEB2A7}" presName="bgRect" presStyleLbl="bgShp" presStyleIdx="2" presStyleCnt="7"/>
      <dgm:spPr/>
    </dgm:pt>
    <dgm:pt modelId="{E67ACE08-1952-4C69-B010-A0AAB814754D}" type="pres">
      <dgm:prSet presAssocID="{44240118-D810-4836-98E2-7A519DAEB2A7}"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BC52F048-68E8-4AA3-9C7D-5C634074E11B}" type="pres">
      <dgm:prSet presAssocID="{44240118-D810-4836-98E2-7A519DAEB2A7}" presName="spaceRect" presStyleCnt="0"/>
      <dgm:spPr/>
    </dgm:pt>
    <dgm:pt modelId="{6CB2B8CB-F8A6-4E97-AF40-A0799E0499A3}" type="pres">
      <dgm:prSet presAssocID="{44240118-D810-4836-98E2-7A519DAEB2A7}" presName="parTx" presStyleLbl="revTx" presStyleIdx="2" presStyleCnt="7">
        <dgm:presLayoutVars>
          <dgm:chMax val="0"/>
          <dgm:chPref val="0"/>
        </dgm:presLayoutVars>
      </dgm:prSet>
      <dgm:spPr/>
    </dgm:pt>
    <dgm:pt modelId="{32F011FD-9D20-4AF4-8CD6-59ED56A76D83}" type="pres">
      <dgm:prSet presAssocID="{D629423B-85D0-48D4-A749-46656B0CE80C}" presName="sibTrans" presStyleCnt="0"/>
      <dgm:spPr/>
    </dgm:pt>
    <dgm:pt modelId="{10ECB72A-FE18-40D3-A87D-B10F183D9D1D}" type="pres">
      <dgm:prSet presAssocID="{CBF5FF72-F5C8-43F5-BB89-E2F57EBE2FCC}" presName="compNode" presStyleCnt="0"/>
      <dgm:spPr/>
    </dgm:pt>
    <dgm:pt modelId="{8080B6D2-2CBF-47D0-BC8F-2A0EE9541C96}" type="pres">
      <dgm:prSet presAssocID="{CBF5FF72-F5C8-43F5-BB89-E2F57EBE2FCC}" presName="bgRect" presStyleLbl="bgShp" presStyleIdx="3" presStyleCnt="7"/>
      <dgm:spPr/>
    </dgm:pt>
    <dgm:pt modelId="{C81659CF-93B4-4175-8583-C54DCD418CF7}" type="pres">
      <dgm:prSet presAssocID="{CBF5FF72-F5C8-43F5-BB89-E2F57EBE2FCC}"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8328EE71-17C9-46EF-8C05-4EF4C4E7428A}" type="pres">
      <dgm:prSet presAssocID="{CBF5FF72-F5C8-43F5-BB89-E2F57EBE2FCC}" presName="spaceRect" presStyleCnt="0"/>
      <dgm:spPr/>
    </dgm:pt>
    <dgm:pt modelId="{A41B8F90-DC31-4C7E-91CF-1191706357DE}" type="pres">
      <dgm:prSet presAssocID="{CBF5FF72-F5C8-43F5-BB89-E2F57EBE2FCC}" presName="parTx" presStyleLbl="revTx" presStyleIdx="3" presStyleCnt="7">
        <dgm:presLayoutVars>
          <dgm:chMax val="0"/>
          <dgm:chPref val="0"/>
        </dgm:presLayoutVars>
      </dgm:prSet>
      <dgm:spPr/>
    </dgm:pt>
    <dgm:pt modelId="{78A7CC3F-2228-4FD6-BC30-AAD47655F3DB}" type="pres">
      <dgm:prSet presAssocID="{0D4E7B8A-B227-48D7-8BDD-613A97F94633}" presName="sibTrans" presStyleCnt="0"/>
      <dgm:spPr/>
    </dgm:pt>
    <dgm:pt modelId="{80B8239F-ECD5-4F88-AB76-BA93EF1E364A}" type="pres">
      <dgm:prSet presAssocID="{2DBF0551-2903-49DC-B48D-D594772D78C5}" presName="compNode" presStyleCnt="0"/>
      <dgm:spPr/>
    </dgm:pt>
    <dgm:pt modelId="{8B269D2C-6596-4885-A2B5-B241E2631D3A}" type="pres">
      <dgm:prSet presAssocID="{2DBF0551-2903-49DC-B48D-D594772D78C5}" presName="bgRect" presStyleLbl="bgShp" presStyleIdx="4" presStyleCnt="7"/>
      <dgm:spPr/>
    </dgm:pt>
    <dgm:pt modelId="{36FD3BC6-C59B-493E-8C60-7BE1A0317E37}" type="pres">
      <dgm:prSet presAssocID="{2DBF0551-2903-49DC-B48D-D594772D78C5}"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ins"/>
        </a:ext>
      </dgm:extLst>
    </dgm:pt>
    <dgm:pt modelId="{320D02EC-336F-4A0A-A85A-08D479B86169}" type="pres">
      <dgm:prSet presAssocID="{2DBF0551-2903-49DC-B48D-D594772D78C5}" presName="spaceRect" presStyleCnt="0"/>
      <dgm:spPr/>
    </dgm:pt>
    <dgm:pt modelId="{DB8957EA-9F6B-47DE-9851-5AC90DD962F0}" type="pres">
      <dgm:prSet presAssocID="{2DBF0551-2903-49DC-B48D-D594772D78C5}" presName="parTx" presStyleLbl="revTx" presStyleIdx="4" presStyleCnt="7">
        <dgm:presLayoutVars>
          <dgm:chMax val="0"/>
          <dgm:chPref val="0"/>
        </dgm:presLayoutVars>
      </dgm:prSet>
      <dgm:spPr/>
    </dgm:pt>
    <dgm:pt modelId="{0A4F5EE0-7A59-4F4A-BFA9-3F222FDC54EE}" type="pres">
      <dgm:prSet presAssocID="{532F3E6E-84C2-4AA6-B7BC-C554030ED23A}" presName="sibTrans" presStyleCnt="0"/>
      <dgm:spPr/>
    </dgm:pt>
    <dgm:pt modelId="{72590071-03C7-4A4B-AE3C-75630DFE711A}" type="pres">
      <dgm:prSet presAssocID="{DE375CA7-7C2B-4429-889F-AFC640D6E4F5}" presName="compNode" presStyleCnt="0"/>
      <dgm:spPr/>
    </dgm:pt>
    <dgm:pt modelId="{B755FA6D-0E7B-4161-B965-793B4BD3B430}" type="pres">
      <dgm:prSet presAssocID="{DE375CA7-7C2B-4429-889F-AFC640D6E4F5}" presName="bgRect" presStyleLbl="bgShp" presStyleIdx="5" presStyleCnt="7"/>
      <dgm:spPr/>
    </dgm:pt>
    <dgm:pt modelId="{B8597273-36F9-40AF-A185-C18FB382959D}" type="pres">
      <dgm:prSet presAssocID="{DE375CA7-7C2B-4429-889F-AFC640D6E4F5}"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a:ext>
      </dgm:extLst>
    </dgm:pt>
    <dgm:pt modelId="{A7B9740E-FCD6-437E-B11F-25CDDEA9EEA2}" type="pres">
      <dgm:prSet presAssocID="{DE375CA7-7C2B-4429-889F-AFC640D6E4F5}" presName="spaceRect" presStyleCnt="0"/>
      <dgm:spPr/>
    </dgm:pt>
    <dgm:pt modelId="{A606EEC2-C238-46E1-AAA6-BBA5CB33E896}" type="pres">
      <dgm:prSet presAssocID="{DE375CA7-7C2B-4429-889F-AFC640D6E4F5}" presName="parTx" presStyleLbl="revTx" presStyleIdx="5" presStyleCnt="7">
        <dgm:presLayoutVars>
          <dgm:chMax val="0"/>
          <dgm:chPref val="0"/>
        </dgm:presLayoutVars>
      </dgm:prSet>
      <dgm:spPr/>
    </dgm:pt>
    <dgm:pt modelId="{B034B78D-1215-4893-B186-895272A42662}" type="pres">
      <dgm:prSet presAssocID="{23430573-548C-4CF4-B2AA-3F37021DB44E}" presName="sibTrans" presStyleCnt="0"/>
      <dgm:spPr/>
    </dgm:pt>
    <dgm:pt modelId="{32843F17-1CEE-4DD8-AE33-3762F2C6AAF5}" type="pres">
      <dgm:prSet presAssocID="{6384A140-92DF-408D-95B8-4123D957DF7C}" presName="compNode" presStyleCnt="0"/>
      <dgm:spPr/>
    </dgm:pt>
    <dgm:pt modelId="{DB96DC14-5A70-487C-B5E6-8D322FA818D5}" type="pres">
      <dgm:prSet presAssocID="{6384A140-92DF-408D-95B8-4123D957DF7C}" presName="bgRect" presStyleLbl="bgShp" presStyleIdx="6" presStyleCnt="7"/>
      <dgm:spPr/>
    </dgm:pt>
    <dgm:pt modelId="{CF51D317-0060-40F0-9208-C6337EA767C9}" type="pres">
      <dgm:prSet presAssocID="{6384A140-92DF-408D-95B8-4123D957DF7C}"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Transfer"/>
        </a:ext>
      </dgm:extLst>
    </dgm:pt>
    <dgm:pt modelId="{08293995-5B7B-402D-B1D7-388B1B27D1A3}" type="pres">
      <dgm:prSet presAssocID="{6384A140-92DF-408D-95B8-4123D957DF7C}" presName="spaceRect" presStyleCnt="0"/>
      <dgm:spPr/>
    </dgm:pt>
    <dgm:pt modelId="{268E3D8B-9D94-4530-B971-F702264626A4}" type="pres">
      <dgm:prSet presAssocID="{6384A140-92DF-408D-95B8-4123D957DF7C}" presName="parTx" presStyleLbl="revTx" presStyleIdx="6" presStyleCnt="7">
        <dgm:presLayoutVars>
          <dgm:chMax val="0"/>
          <dgm:chPref val="0"/>
        </dgm:presLayoutVars>
      </dgm:prSet>
      <dgm:spPr/>
    </dgm:pt>
  </dgm:ptLst>
  <dgm:cxnLst>
    <dgm:cxn modelId="{C1A6670C-BB84-4093-AA42-8265A12A9C28}" srcId="{5262EDA0-C885-48CA-B883-6CF08E2AD8A0}" destId="{99DC99CF-A256-474C-9BEE-87D43A828EA5}" srcOrd="0" destOrd="0" parTransId="{54573646-3D58-4DD2-A979-B5E21C6DF658}" sibTransId="{C4107D01-B539-4D2B-B21C-44D5B592358B}"/>
    <dgm:cxn modelId="{E56FF218-66B7-46A6-BEF8-9536DAD2CD87}" srcId="{5262EDA0-C885-48CA-B883-6CF08E2AD8A0}" destId="{2DBF0551-2903-49DC-B48D-D594772D78C5}" srcOrd="4" destOrd="0" parTransId="{CCCE4336-5AF9-40CA-B9B1-F4051A3D387F}" sibTransId="{532F3E6E-84C2-4AA6-B7BC-C554030ED23A}"/>
    <dgm:cxn modelId="{DD61041F-DFCD-49AC-8E49-288068677329}" type="presOf" srcId="{5262EDA0-C885-48CA-B883-6CF08E2AD8A0}" destId="{9EF844E3-9077-4375-9BDC-FFABF7C0E04E}" srcOrd="0" destOrd="0" presId="urn:microsoft.com/office/officeart/2018/2/layout/IconVerticalSolidList"/>
    <dgm:cxn modelId="{EE4B0E22-438E-432A-B83A-E09A1AF01EFF}" srcId="{5262EDA0-C885-48CA-B883-6CF08E2AD8A0}" destId="{CBF5FF72-F5C8-43F5-BB89-E2F57EBE2FCC}" srcOrd="3" destOrd="0" parTransId="{D7911ADE-2B4E-492E-8C48-799F78864CD2}" sibTransId="{0D4E7B8A-B227-48D7-8BDD-613A97F94633}"/>
    <dgm:cxn modelId="{12179826-8570-4ED0-9B6C-C87F9C7ABB0C}" type="presOf" srcId="{44240118-D810-4836-98E2-7A519DAEB2A7}" destId="{6CB2B8CB-F8A6-4E97-AF40-A0799E0499A3}" srcOrd="0" destOrd="0" presId="urn:microsoft.com/office/officeart/2018/2/layout/IconVerticalSolidList"/>
    <dgm:cxn modelId="{6D170F30-7FB1-42E8-A6A9-4E4B1FA051F2}" srcId="{5262EDA0-C885-48CA-B883-6CF08E2AD8A0}" destId="{6384A140-92DF-408D-95B8-4123D957DF7C}" srcOrd="6" destOrd="0" parTransId="{ED16ACA5-E087-4227-850A-010852354A1D}" sibTransId="{5874C808-CADC-4596-AEBE-B363105A04F8}"/>
    <dgm:cxn modelId="{14D60935-64D3-43EC-B979-C71035F4ABBC}" srcId="{5262EDA0-C885-48CA-B883-6CF08E2AD8A0}" destId="{BDE4D06F-2E45-4A52-8872-5D47AC041D7C}" srcOrd="1" destOrd="0" parTransId="{D7185FD4-1BA3-4910-864A-B268771EE640}" sibTransId="{7EC5434D-6E68-4961-AB76-8FC303E8415A}"/>
    <dgm:cxn modelId="{90334167-A6A9-42B8-821E-825FDBCF11FD}" type="presOf" srcId="{DE375CA7-7C2B-4429-889F-AFC640D6E4F5}" destId="{A606EEC2-C238-46E1-AAA6-BBA5CB33E896}" srcOrd="0" destOrd="0" presId="urn:microsoft.com/office/officeart/2018/2/layout/IconVerticalSolidList"/>
    <dgm:cxn modelId="{1BBEFF74-402A-464B-BA69-82B63993E419}" type="presOf" srcId="{CBF5FF72-F5C8-43F5-BB89-E2F57EBE2FCC}" destId="{A41B8F90-DC31-4C7E-91CF-1191706357DE}" srcOrd="0" destOrd="0" presId="urn:microsoft.com/office/officeart/2018/2/layout/IconVerticalSolidList"/>
    <dgm:cxn modelId="{F8643157-EEFD-4229-A303-17DCD99FC8E5}" type="presOf" srcId="{99DC99CF-A256-474C-9BEE-87D43A828EA5}" destId="{9E582731-EC33-4D20-A1ED-E275AC47A35C}" srcOrd="0" destOrd="0" presId="urn:microsoft.com/office/officeart/2018/2/layout/IconVerticalSolidList"/>
    <dgm:cxn modelId="{16D3787E-3A7C-425E-8019-A1F7082386AF}" srcId="{5262EDA0-C885-48CA-B883-6CF08E2AD8A0}" destId="{DE375CA7-7C2B-4429-889F-AFC640D6E4F5}" srcOrd="5" destOrd="0" parTransId="{4BAFBC92-09EF-44F5-B94A-EFC9C5F32294}" sibTransId="{23430573-548C-4CF4-B2AA-3F37021DB44E}"/>
    <dgm:cxn modelId="{E4815DA1-D673-4A8C-90CF-12C5195E41EF}" type="presOf" srcId="{6384A140-92DF-408D-95B8-4123D957DF7C}" destId="{268E3D8B-9D94-4530-B971-F702264626A4}" srcOrd="0" destOrd="0" presId="urn:microsoft.com/office/officeart/2018/2/layout/IconVerticalSolidList"/>
    <dgm:cxn modelId="{D92494AD-E2A4-4EC6-9133-01B80DCD3C4B}" type="presOf" srcId="{2DBF0551-2903-49DC-B48D-D594772D78C5}" destId="{DB8957EA-9F6B-47DE-9851-5AC90DD962F0}" srcOrd="0" destOrd="0" presId="urn:microsoft.com/office/officeart/2018/2/layout/IconVerticalSolidList"/>
    <dgm:cxn modelId="{D174E0BE-3628-4498-B582-4E99F1DC9E87}" type="presOf" srcId="{BDE4D06F-2E45-4A52-8872-5D47AC041D7C}" destId="{42B9AF52-3B20-47DF-8A15-3D6367741697}" srcOrd="0" destOrd="0" presId="urn:microsoft.com/office/officeart/2018/2/layout/IconVerticalSolidList"/>
    <dgm:cxn modelId="{5FA19ED1-FCC7-4AE7-A413-DED9C03319C2}" srcId="{5262EDA0-C885-48CA-B883-6CF08E2AD8A0}" destId="{44240118-D810-4836-98E2-7A519DAEB2A7}" srcOrd="2" destOrd="0" parTransId="{0A9B2A1F-0C78-44AE-BF0A-E58115604E16}" sibTransId="{D629423B-85D0-48D4-A749-46656B0CE80C}"/>
    <dgm:cxn modelId="{7A75FDB1-AC10-408B-AEEF-74438A6052CC}" type="presParOf" srcId="{9EF844E3-9077-4375-9BDC-FFABF7C0E04E}" destId="{62C62FDE-58AE-4897-9E99-B738DCF430D2}" srcOrd="0" destOrd="0" presId="urn:microsoft.com/office/officeart/2018/2/layout/IconVerticalSolidList"/>
    <dgm:cxn modelId="{E0026D69-2180-42C6-A7AA-A71E9E72A47A}" type="presParOf" srcId="{62C62FDE-58AE-4897-9E99-B738DCF430D2}" destId="{9D301998-1CF3-47E5-98D0-EBA3FF6EBA84}" srcOrd="0" destOrd="0" presId="urn:microsoft.com/office/officeart/2018/2/layout/IconVerticalSolidList"/>
    <dgm:cxn modelId="{C75AECA6-7F36-4DC1-88CE-DBFCA2C3DDC0}" type="presParOf" srcId="{62C62FDE-58AE-4897-9E99-B738DCF430D2}" destId="{385EED83-1E46-46F1-A437-332076B281D5}" srcOrd="1" destOrd="0" presId="urn:microsoft.com/office/officeart/2018/2/layout/IconVerticalSolidList"/>
    <dgm:cxn modelId="{5A9D463B-954B-4616-992E-4A060644FD7A}" type="presParOf" srcId="{62C62FDE-58AE-4897-9E99-B738DCF430D2}" destId="{821A4EBA-8CBE-4C5B-8EE3-F29A45912312}" srcOrd="2" destOrd="0" presId="urn:microsoft.com/office/officeart/2018/2/layout/IconVerticalSolidList"/>
    <dgm:cxn modelId="{FCE24763-C846-4226-A29E-15070F4BB7E8}" type="presParOf" srcId="{62C62FDE-58AE-4897-9E99-B738DCF430D2}" destId="{9E582731-EC33-4D20-A1ED-E275AC47A35C}" srcOrd="3" destOrd="0" presId="urn:microsoft.com/office/officeart/2018/2/layout/IconVerticalSolidList"/>
    <dgm:cxn modelId="{5E66D6BE-8248-4993-9953-0155196477EE}" type="presParOf" srcId="{9EF844E3-9077-4375-9BDC-FFABF7C0E04E}" destId="{B4040AF8-4902-4DCD-8720-983927BADEC9}" srcOrd="1" destOrd="0" presId="urn:microsoft.com/office/officeart/2018/2/layout/IconVerticalSolidList"/>
    <dgm:cxn modelId="{50CC73F4-BF23-4B21-9941-CA2305675FD2}" type="presParOf" srcId="{9EF844E3-9077-4375-9BDC-FFABF7C0E04E}" destId="{E7C11605-4C92-4DD5-BC93-32742430B2D7}" srcOrd="2" destOrd="0" presId="urn:microsoft.com/office/officeart/2018/2/layout/IconVerticalSolidList"/>
    <dgm:cxn modelId="{9D7450F7-5484-420C-87E3-ADBFDBB5DB01}" type="presParOf" srcId="{E7C11605-4C92-4DD5-BC93-32742430B2D7}" destId="{5D52BA76-0108-4584-9FA4-F42C721EA93C}" srcOrd="0" destOrd="0" presId="urn:microsoft.com/office/officeart/2018/2/layout/IconVerticalSolidList"/>
    <dgm:cxn modelId="{0DB85502-7967-4B06-8B26-051C08FF2CCF}" type="presParOf" srcId="{E7C11605-4C92-4DD5-BC93-32742430B2D7}" destId="{7541056B-9CCD-4CA0-BAAE-CF13EAECFF27}" srcOrd="1" destOrd="0" presId="urn:microsoft.com/office/officeart/2018/2/layout/IconVerticalSolidList"/>
    <dgm:cxn modelId="{48D5C594-9EAF-476F-BE07-292F590C4B48}" type="presParOf" srcId="{E7C11605-4C92-4DD5-BC93-32742430B2D7}" destId="{040C9E28-33B6-4154-A049-B265F49DD965}" srcOrd="2" destOrd="0" presId="urn:microsoft.com/office/officeart/2018/2/layout/IconVerticalSolidList"/>
    <dgm:cxn modelId="{0710779D-E4DB-457A-9DEA-BCDE40E4560A}" type="presParOf" srcId="{E7C11605-4C92-4DD5-BC93-32742430B2D7}" destId="{42B9AF52-3B20-47DF-8A15-3D6367741697}" srcOrd="3" destOrd="0" presId="urn:microsoft.com/office/officeart/2018/2/layout/IconVerticalSolidList"/>
    <dgm:cxn modelId="{28B60B05-88A3-44A6-8723-1230626B885F}" type="presParOf" srcId="{9EF844E3-9077-4375-9BDC-FFABF7C0E04E}" destId="{593932C4-66B9-44C9-9540-9D34E6F1006A}" srcOrd="3" destOrd="0" presId="urn:microsoft.com/office/officeart/2018/2/layout/IconVerticalSolidList"/>
    <dgm:cxn modelId="{782F4448-04CE-4F16-AC27-D7794F90BE0D}" type="presParOf" srcId="{9EF844E3-9077-4375-9BDC-FFABF7C0E04E}" destId="{A5502A07-EBE3-40FB-AD61-088D36505F28}" srcOrd="4" destOrd="0" presId="urn:microsoft.com/office/officeart/2018/2/layout/IconVerticalSolidList"/>
    <dgm:cxn modelId="{6C5C4F7E-F93F-46E0-B45D-921AEC446F0E}" type="presParOf" srcId="{A5502A07-EBE3-40FB-AD61-088D36505F28}" destId="{1AC8BDB8-C781-472F-9C6C-10A1B408F8E7}" srcOrd="0" destOrd="0" presId="urn:microsoft.com/office/officeart/2018/2/layout/IconVerticalSolidList"/>
    <dgm:cxn modelId="{CC3A783F-E33C-4606-9696-7E406E8EF092}" type="presParOf" srcId="{A5502A07-EBE3-40FB-AD61-088D36505F28}" destId="{E67ACE08-1952-4C69-B010-A0AAB814754D}" srcOrd="1" destOrd="0" presId="urn:microsoft.com/office/officeart/2018/2/layout/IconVerticalSolidList"/>
    <dgm:cxn modelId="{DFF3C336-C012-4A0A-B660-A16105EB0130}" type="presParOf" srcId="{A5502A07-EBE3-40FB-AD61-088D36505F28}" destId="{BC52F048-68E8-4AA3-9C7D-5C634074E11B}" srcOrd="2" destOrd="0" presId="urn:microsoft.com/office/officeart/2018/2/layout/IconVerticalSolidList"/>
    <dgm:cxn modelId="{2232FA7E-C04F-47E4-BDB6-3F1D8E545429}" type="presParOf" srcId="{A5502A07-EBE3-40FB-AD61-088D36505F28}" destId="{6CB2B8CB-F8A6-4E97-AF40-A0799E0499A3}" srcOrd="3" destOrd="0" presId="urn:microsoft.com/office/officeart/2018/2/layout/IconVerticalSolidList"/>
    <dgm:cxn modelId="{5CCAB903-2EEE-42A5-8D02-77229ACE0C13}" type="presParOf" srcId="{9EF844E3-9077-4375-9BDC-FFABF7C0E04E}" destId="{32F011FD-9D20-4AF4-8CD6-59ED56A76D83}" srcOrd="5" destOrd="0" presId="urn:microsoft.com/office/officeart/2018/2/layout/IconVerticalSolidList"/>
    <dgm:cxn modelId="{214D4884-3C51-4EE8-B4A6-6E4EE6D2099A}" type="presParOf" srcId="{9EF844E3-9077-4375-9BDC-FFABF7C0E04E}" destId="{10ECB72A-FE18-40D3-A87D-B10F183D9D1D}" srcOrd="6" destOrd="0" presId="urn:microsoft.com/office/officeart/2018/2/layout/IconVerticalSolidList"/>
    <dgm:cxn modelId="{7D0DAF8E-78CD-47E2-9F66-2D5706B5DA63}" type="presParOf" srcId="{10ECB72A-FE18-40D3-A87D-B10F183D9D1D}" destId="{8080B6D2-2CBF-47D0-BC8F-2A0EE9541C96}" srcOrd="0" destOrd="0" presId="urn:microsoft.com/office/officeart/2018/2/layout/IconVerticalSolidList"/>
    <dgm:cxn modelId="{FE460BB3-9826-4F3A-83B0-0442F3D0031C}" type="presParOf" srcId="{10ECB72A-FE18-40D3-A87D-B10F183D9D1D}" destId="{C81659CF-93B4-4175-8583-C54DCD418CF7}" srcOrd="1" destOrd="0" presId="urn:microsoft.com/office/officeart/2018/2/layout/IconVerticalSolidList"/>
    <dgm:cxn modelId="{09D49824-7C9E-4163-AF4D-C9F7163C50FF}" type="presParOf" srcId="{10ECB72A-FE18-40D3-A87D-B10F183D9D1D}" destId="{8328EE71-17C9-46EF-8C05-4EF4C4E7428A}" srcOrd="2" destOrd="0" presId="urn:microsoft.com/office/officeart/2018/2/layout/IconVerticalSolidList"/>
    <dgm:cxn modelId="{9ED6E550-BF5A-41DE-82CC-AF6D6EBE4F2A}" type="presParOf" srcId="{10ECB72A-FE18-40D3-A87D-B10F183D9D1D}" destId="{A41B8F90-DC31-4C7E-91CF-1191706357DE}" srcOrd="3" destOrd="0" presId="urn:microsoft.com/office/officeart/2018/2/layout/IconVerticalSolidList"/>
    <dgm:cxn modelId="{8E6EC5BC-5B2C-489D-AC08-D2D0B39EC48E}" type="presParOf" srcId="{9EF844E3-9077-4375-9BDC-FFABF7C0E04E}" destId="{78A7CC3F-2228-4FD6-BC30-AAD47655F3DB}" srcOrd="7" destOrd="0" presId="urn:microsoft.com/office/officeart/2018/2/layout/IconVerticalSolidList"/>
    <dgm:cxn modelId="{4AEADAED-D0D4-40A2-AD44-F54BDB8A6EA7}" type="presParOf" srcId="{9EF844E3-9077-4375-9BDC-FFABF7C0E04E}" destId="{80B8239F-ECD5-4F88-AB76-BA93EF1E364A}" srcOrd="8" destOrd="0" presId="urn:microsoft.com/office/officeart/2018/2/layout/IconVerticalSolidList"/>
    <dgm:cxn modelId="{57AAACE2-8872-4859-9D09-C818D8B92211}" type="presParOf" srcId="{80B8239F-ECD5-4F88-AB76-BA93EF1E364A}" destId="{8B269D2C-6596-4885-A2B5-B241E2631D3A}" srcOrd="0" destOrd="0" presId="urn:microsoft.com/office/officeart/2018/2/layout/IconVerticalSolidList"/>
    <dgm:cxn modelId="{8F54DE64-760A-44F2-AE38-A0571B9D7F92}" type="presParOf" srcId="{80B8239F-ECD5-4F88-AB76-BA93EF1E364A}" destId="{36FD3BC6-C59B-493E-8C60-7BE1A0317E37}" srcOrd="1" destOrd="0" presId="urn:microsoft.com/office/officeart/2018/2/layout/IconVerticalSolidList"/>
    <dgm:cxn modelId="{AF1BDE23-E101-401E-A5C7-06F21064EFE6}" type="presParOf" srcId="{80B8239F-ECD5-4F88-AB76-BA93EF1E364A}" destId="{320D02EC-336F-4A0A-A85A-08D479B86169}" srcOrd="2" destOrd="0" presId="urn:microsoft.com/office/officeart/2018/2/layout/IconVerticalSolidList"/>
    <dgm:cxn modelId="{2F4052FD-D818-4A0C-AC73-3756B30D8309}" type="presParOf" srcId="{80B8239F-ECD5-4F88-AB76-BA93EF1E364A}" destId="{DB8957EA-9F6B-47DE-9851-5AC90DD962F0}" srcOrd="3" destOrd="0" presId="urn:microsoft.com/office/officeart/2018/2/layout/IconVerticalSolidList"/>
    <dgm:cxn modelId="{9B8702C6-9B28-4C4C-A0E0-9DA5194182D0}" type="presParOf" srcId="{9EF844E3-9077-4375-9BDC-FFABF7C0E04E}" destId="{0A4F5EE0-7A59-4F4A-BFA9-3F222FDC54EE}" srcOrd="9" destOrd="0" presId="urn:microsoft.com/office/officeart/2018/2/layout/IconVerticalSolidList"/>
    <dgm:cxn modelId="{9A72FDA0-E17C-49D4-B18F-EEA0C290AB0A}" type="presParOf" srcId="{9EF844E3-9077-4375-9BDC-FFABF7C0E04E}" destId="{72590071-03C7-4A4B-AE3C-75630DFE711A}" srcOrd="10" destOrd="0" presId="urn:microsoft.com/office/officeart/2018/2/layout/IconVerticalSolidList"/>
    <dgm:cxn modelId="{63649625-CA86-4361-9D37-F15F7B63CA4C}" type="presParOf" srcId="{72590071-03C7-4A4B-AE3C-75630DFE711A}" destId="{B755FA6D-0E7B-4161-B965-793B4BD3B430}" srcOrd="0" destOrd="0" presId="urn:microsoft.com/office/officeart/2018/2/layout/IconVerticalSolidList"/>
    <dgm:cxn modelId="{73018349-B120-459D-8716-A31E64E660F0}" type="presParOf" srcId="{72590071-03C7-4A4B-AE3C-75630DFE711A}" destId="{B8597273-36F9-40AF-A185-C18FB382959D}" srcOrd="1" destOrd="0" presId="urn:microsoft.com/office/officeart/2018/2/layout/IconVerticalSolidList"/>
    <dgm:cxn modelId="{BA40958F-C48B-411C-8531-6C44150F6E83}" type="presParOf" srcId="{72590071-03C7-4A4B-AE3C-75630DFE711A}" destId="{A7B9740E-FCD6-437E-B11F-25CDDEA9EEA2}" srcOrd="2" destOrd="0" presId="urn:microsoft.com/office/officeart/2018/2/layout/IconVerticalSolidList"/>
    <dgm:cxn modelId="{21995E63-F4F9-4D1C-9C69-714EA814458C}" type="presParOf" srcId="{72590071-03C7-4A4B-AE3C-75630DFE711A}" destId="{A606EEC2-C238-46E1-AAA6-BBA5CB33E896}" srcOrd="3" destOrd="0" presId="urn:microsoft.com/office/officeart/2018/2/layout/IconVerticalSolidList"/>
    <dgm:cxn modelId="{D69E2CB9-7974-4643-9198-1FCB2954396D}" type="presParOf" srcId="{9EF844E3-9077-4375-9BDC-FFABF7C0E04E}" destId="{B034B78D-1215-4893-B186-895272A42662}" srcOrd="11" destOrd="0" presId="urn:microsoft.com/office/officeart/2018/2/layout/IconVerticalSolidList"/>
    <dgm:cxn modelId="{FB6AEECE-DDAD-492E-9E09-D234BA64ABF0}" type="presParOf" srcId="{9EF844E3-9077-4375-9BDC-FFABF7C0E04E}" destId="{32843F17-1CEE-4DD8-AE33-3762F2C6AAF5}" srcOrd="12" destOrd="0" presId="urn:microsoft.com/office/officeart/2018/2/layout/IconVerticalSolidList"/>
    <dgm:cxn modelId="{4F217BC1-61C0-43A8-938B-A7023135EC16}" type="presParOf" srcId="{32843F17-1CEE-4DD8-AE33-3762F2C6AAF5}" destId="{DB96DC14-5A70-487C-B5E6-8D322FA818D5}" srcOrd="0" destOrd="0" presId="urn:microsoft.com/office/officeart/2018/2/layout/IconVerticalSolidList"/>
    <dgm:cxn modelId="{D05744DA-6D82-47B9-B71B-E9EBF79180BE}" type="presParOf" srcId="{32843F17-1CEE-4DD8-AE33-3762F2C6AAF5}" destId="{CF51D317-0060-40F0-9208-C6337EA767C9}" srcOrd="1" destOrd="0" presId="urn:microsoft.com/office/officeart/2018/2/layout/IconVerticalSolidList"/>
    <dgm:cxn modelId="{86715F42-846A-4D06-AA52-80C572273B87}" type="presParOf" srcId="{32843F17-1CEE-4DD8-AE33-3762F2C6AAF5}" destId="{08293995-5B7B-402D-B1D7-388B1B27D1A3}" srcOrd="2" destOrd="0" presId="urn:microsoft.com/office/officeart/2018/2/layout/IconVerticalSolidList"/>
    <dgm:cxn modelId="{8BA0898C-E6E5-4E1E-87E9-42494F2AC64D}" type="presParOf" srcId="{32843F17-1CEE-4DD8-AE33-3762F2C6AAF5}" destId="{268E3D8B-9D94-4530-B971-F702264626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39FDD7-A6F5-496D-B4CB-5C0E39CEC91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EDAD8B77-97AD-4CB0-AE34-B990C87F5451}">
      <dgm:prSet/>
      <dgm:spPr/>
      <dgm:t>
        <a:bodyPr/>
        <a:lstStyle/>
        <a:p>
          <a:r>
            <a:rPr lang="en-US"/>
            <a:t>The GW is physically connected to the drone, the sensors are scattered across a large polygonal area and the server is offline until the drone returns and unloads the data.</a:t>
          </a:r>
        </a:p>
      </dgm:t>
    </dgm:pt>
    <dgm:pt modelId="{EEE4923F-B755-4705-8F1C-C2268C1D14ED}" type="parTrans" cxnId="{A491FAD6-31F0-4D54-8688-00090D7B2F65}">
      <dgm:prSet/>
      <dgm:spPr/>
      <dgm:t>
        <a:bodyPr/>
        <a:lstStyle/>
        <a:p>
          <a:endParaRPr lang="en-US"/>
        </a:p>
      </dgm:t>
    </dgm:pt>
    <dgm:pt modelId="{F378B2DB-11C4-4DA2-8BFD-5F149210575B}" type="sibTrans" cxnId="{A491FAD6-31F0-4D54-8688-00090D7B2F65}">
      <dgm:prSet/>
      <dgm:spPr/>
      <dgm:t>
        <a:bodyPr/>
        <a:lstStyle/>
        <a:p>
          <a:endParaRPr lang="en-US"/>
        </a:p>
      </dgm:t>
    </dgm:pt>
    <dgm:pt modelId="{EB9EE01C-D299-42A9-8103-E0BFF17D62AE}">
      <dgm:prSet/>
      <dgm:spPr/>
      <dgm:t>
        <a:bodyPr/>
        <a:lstStyle/>
        <a:p>
          <a:r>
            <a:rPr lang="en-US"/>
            <a:t>We need a protocol that allows:</a:t>
          </a:r>
        </a:p>
      </dgm:t>
    </dgm:pt>
    <dgm:pt modelId="{6F135823-9FC2-4C82-A314-F78CC3701B53}" type="parTrans" cxnId="{53CB16AF-269C-49BD-937C-625F3141FABE}">
      <dgm:prSet/>
      <dgm:spPr/>
      <dgm:t>
        <a:bodyPr/>
        <a:lstStyle/>
        <a:p>
          <a:endParaRPr lang="en-US"/>
        </a:p>
      </dgm:t>
    </dgm:pt>
    <dgm:pt modelId="{E0C6014A-37E4-4828-B4D9-A301857BC8E1}" type="sibTrans" cxnId="{53CB16AF-269C-49BD-937C-625F3141FABE}">
      <dgm:prSet/>
      <dgm:spPr/>
      <dgm:t>
        <a:bodyPr/>
        <a:lstStyle/>
        <a:p>
          <a:endParaRPr lang="en-US"/>
        </a:p>
      </dgm:t>
    </dgm:pt>
    <dgm:pt modelId="{29A91CDF-68E9-4FDC-826C-8AA5D2B720E9}">
      <dgm:prSet/>
      <dgm:spPr/>
      <dgm:t>
        <a:bodyPr/>
        <a:lstStyle/>
        <a:p>
          <a:r>
            <a:rPr lang="en-US"/>
            <a:t>Long range communication</a:t>
          </a:r>
        </a:p>
      </dgm:t>
    </dgm:pt>
    <dgm:pt modelId="{090A08E6-1AB1-49B8-8544-9FC111ECD843}" type="parTrans" cxnId="{9F74652C-E51F-4168-9094-9072989AC252}">
      <dgm:prSet/>
      <dgm:spPr/>
      <dgm:t>
        <a:bodyPr/>
        <a:lstStyle/>
        <a:p>
          <a:endParaRPr lang="en-US"/>
        </a:p>
      </dgm:t>
    </dgm:pt>
    <dgm:pt modelId="{3B0D0A3A-DF93-4C75-A2D2-AEAFAF114206}" type="sibTrans" cxnId="{9F74652C-E51F-4168-9094-9072989AC252}">
      <dgm:prSet/>
      <dgm:spPr/>
      <dgm:t>
        <a:bodyPr/>
        <a:lstStyle/>
        <a:p>
          <a:endParaRPr lang="en-US"/>
        </a:p>
      </dgm:t>
    </dgm:pt>
    <dgm:pt modelId="{98CE3C56-BD8E-4392-B6B1-A3476FBD108A}">
      <dgm:prSet/>
      <dgm:spPr/>
      <dgm:t>
        <a:bodyPr/>
        <a:lstStyle/>
        <a:p>
          <a:r>
            <a:rPr lang="en-US"/>
            <a:t>Low power usage</a:t>
          </a:r>
        </a:p>
      </dgm:t>
    </dgm:pt>
    <dgm:pt modelId="{FBA0DFF5-9058-41CC-840E-52E97AC123C4}" type="parTrans" cxnId="{C2967B3D-D49E-4DAF-8222-7F5829442E6A}">
      <dgm:prSet/>
      <dgm:spPr/>
      <dgm:t>
        <a:bodyPr/>
        <a:lstStyle/>
        <a:p>
          <a:endParaRPr lang="en-US"/>
        </a:p>
      </dgm:t>
    </dgm:pt>
    <dgm:pt modelId="{F73168C3-2B95-4414-A0D4-7E9F7E1AA4E8}" type="sibTrans" cxnId="{C2967B3D-D49E-4DAF-8222-7F5829442E6A}">
      <dgm:prSet/>
      <dgm:spPr/>
      <dgm:t>
        <a:bodyPr/>
        <a:lstStyle/>
        <a:p>
          <a:endParaRPr lang="en-US"/>
        </a:p>
      </dgm:t>
    </dgm:pt>
    <dgm:pt modelId="{C9E5A02C-E06D-4EB1-A6ED-1663D10AA1D5}">
      <dgm:prSet/>
      <dgm:spPr/>
      <dgm:t>
        <a:bodyPr/>
        <a:lstStyle/>
        <a:p>
          <a:r>
            <a:rPr lang="en-US"/>
            <a:t>Synchronized for usage with multiple end nodes</a:t>
          </a:r>
        </a:p>
      </dgm:t>
    </dgm:pt>
    <dgm:pt modelId="{DC975BDE-3577-4AF7-A57E-C2C5B628B787}" type="parTrans" cxnId="{4062CD27-C14E-43A4-B7EF-24EFEA845A2C}">
      <dgm:prSet/>
      <dgm:spPr/>
      <dgm:t>
        <a:bodyPr/>
        <a:lstStyle/>
        <a:p>
          <a:endParaRPr lang="en-US"/>
        </a:p>
      </dgm:t>
    </dgm:pt>
    <dgm:pt modelId="{61ED3573-8F09-400A-9341-DD3BB9B9B657}" type="sibTrans" cxnId="{4062CD27-C14E-43A4-B7EF-24EFEA845A2C}">
      <dgm:prSet/>
      <dgm:spPr/>
      <dgm:t>
        <a:bodyPr/>
        <a:lstStyle/>
        <a:p>
          <a:endParaRPr lang="en-US"/>
        </a:p>
      </dgm:t>
    </dgm:pt>
    <dgm:pt modelId="{A4A5AE0E-EFE1-42AE-8309-EACEB0935198}">
      <dgm:prSet/>
      <dgm:spPr/>
      <dgm:t>
        <a:bodyPr/>
        <a:lstStyle/>
        <a:p>
          <a:r>
            <a:rPr lang="en-US"/>
            <a:t>LoRaWAN is the best wireless protocol solution for our task!</a:t>
          </a:r>
        </a:p>
      </dgm:t>
    </dgm:pt>
    <dgm:pt modelId="{64FD3027-26AA-4280-B43E-5342A6BE1618}" type="parTrans" cxnId="{8433B326-18D2-4B3A-9009-66E7A8EDE4FD}">
      <dgm:prSet/>
      <dgm:spPr/>
      <dgm:t>
        <a:bodyPr/>
        <a:lstStyle/>
        <a:p>
          <a:endParaRPr lang="en-US"/>
        </a:p>
      </dgm:t>
    </dgm:pt>
    <dgm:pt modelId="{691AC791-3F1F-4AA4-B937-D275BC4AA748}" type="sibTrans" cxnId="{8433B326-18D2-4B3A-9009-66E7A8EDE4FD}">
      <dgm:prSet/>
      <dgm:spPr/>
      <dgm:t>
        <a:bodyPr/>
        <a:lstStyle/>
        <a:p>
          <a:endParaRPr lang="en-US"/>
        </a:p>
      </dgm:t>
    </dgm:pt>
    <dgm:pt modelId="{062AF261-8BD4-4A09-B10C-625B7C13A658}" type="pres">
      <dgm:prSet presAssocID="{2939FDD7-A6F5-496D-B4CB-5C0E39CEC91B}" presName="Name0" presStyleCnt="0">
        <dgm:presLayoutVars>
          <dgm:dir/>
          <dgm:animLvl val="lvl"/>
          <dgm:resizeHandles val="exact"/>
        </dgm:presLayoutVars>
      </dgm:prSet>
      <dgm:spPr/>
    </dgm:pt>
    <dgm:pt modelId="{6F230139-3255-4D75-9900-4B02AA108B44}" type="pres">
      <dgm:prSet presAssocID="{A4A5AE0E-EFE1-42AE-8309-EACEB0935198}" presName="boxAndChildren" presStyleCnt="0"/>
      <dgm:spPr/>
    </dgm:pt>
    <dgm:pt modelId="{637170E5-5208-449B-8852-019E2010F217}" type="pres">
      <dgm:prSet presAssocID="{A4A5AE0E-EFE1-42AE-8309-EACEB0935198}" presName="parentTextBox" presStyleLbl="node1" presStyleIdx="0" presStyleCnt="3"/>
      <dgm:spPr/>
    </dgm:pt>
    <dgm:pt modelId="{66FCAAC1-B744-45BF-9454-438A91E325E6}" type="pres">
      <dgm:prSet presAssocID="{E0C6014A-37E4-4828-B4D9-A301857BC8E1}" presName="sp" presStyleCnt="0"/>
      <dgm:spPr/>
    </dgm:pt>
    <dgm:pt modelId="{F13A23BF-A5D2-49C0-BF6D-A4D69C4FC7E5}" type="pres">
      <dgm:prSet presAssocID="{EB9EE01C-D299-42A9-8103-E0BFF17D62AE}" presName="arrowAndChildren" presStyleCnt="0"/>
      <dgm:spPr/>
    </dgm:pt>
    <dgm:pt modelId="{8C365E50-C302-4E2E-BCB8-8949B880835D}" type="pres">
      <dgm:prSet presAssocID="{EB9EE01C-D299-42A9-8103-E0BFF17D62AE}" presName="parentTextArrow" presStyleLbl="node1" presStyleIdx="0" presStyleCnt="3"/>
      <dgm:spPr/>
    </dgm:pt>
    <dgm:pt modelId="{F17CEAFF-D337-4F6B-9C07-432E6E77128F}" type="pres">
      <dgm:prSet presAssocID="{EB9EE01C-D299-42A9-8103-E0BFF17D62AE}" presName="arrow" presStyleLbl="node1" presStyleIdx="1" presStyleCnt="3"/>
      <dgm:spPr/>
    </dgm:pt>
    <dgm:pt modelId="{8FA7BD8E-3879-486B-9D98-9B88BCF7F453}" type="pres">
      <dgm:prSet presAssocID="{EB9EE01C-D299-42A9-8103-E0BFF17D62AE}" presName="descendantArrow" presStyleCnt="0"/>
      <dgm:spPr/>
    </dgm:pt>
    <dgm:pt modelId="{3F69EB42-645C-4296-B637-CDB71B0672AB}" type="pres">
      <dgm:prSet presAssocID="{29A91CDF-68E9-4FDC-826C-8AA5D2B720E9}" presName="childTextArrow" presStyleLbl="fgAccFollowNode1" presStyleIdx="0" presStyleCnt="3">
        <dgm:presLayoutVars>
          <dgm:bulletEnabled val="1"/>
        </dgm:presLayoutVars>
      </dgm:prSet>
      <dgm:spPr/>
    </dgm:pt>
    <dgm:pt modelId="{93A9FC50-1BC4-4792-9630-BB034130E00A}" type="pres">
      <dgm:prSet presAssocID="{98CE3C56-BD8E-4392-B6B1-A3476FBD108A}" presName="childTextArrow" presStyleLbl="fgAccFollowNode1" presStyleIdx="1" presStyleCnt="3">
        <dgm:presLayoutVars>
          <dgm:bulletEnabled val="1"/>
        </dgm:presLayoutVars>
      </dgm:prSet>
      <dgm:spPr/>
    </dgm:pt>
    <dgm:pt modelId="{C97A9DBD-17D1-4AEF-AE0A-E6937BCED889}" type="pres">
      <dgm:prSet presAssocID="{C9E5A02C-E06D-4EB1-A6ED-1663D10AA1D5}" presName="childTextArrow" presStyleLbl="fgAccFollowNode1" presStyleIdx="2" presStyleCnt="3">
        <dgm:presLayoutVars>
          <dgm:bulletEnabled val="1"/>
        </dgm:presLayoutVars>
      </dgm:prSet>
      <dgm:spPr/>
    </dgm:pt>
    <dgm:pt modelId="{89DBAEBC-B50C-4961-9227-923728FA5EBD}" type="pres">
      <dgm:prSet presAssocID="{F378B2DB-11C4-4DA2-8BFD-5F149210575B}" presName="sp" presStyleCnt="0"/>
      <dgm:spPr/>
    </dgm:pt>
    <dgm:pt modelId="{3B659E09-EB0D-4CB4-80A7-0F04138E8179}" type="pres">
      <dgm:prSet presAssocID="{EDAD8B77-97AD-4CB0-AE34-B990C87F5451}" presName="arrowAndChildren" presStyleCnt="0"/>
      <dgm:spPr/>
    </dgm:pt>
    <dgm:pt modelId="{39362DD0-FE87-449A-BC4D-9859704FEC41}" type="pres">
      <dgm:prSet presAssocID="{EDAD8B77-97AD-4CB0-AE34-B990C87F5451}" presName="parentTextArrow" presStyleLbl="node1" presStyleIdx="2" presStyleCnt="3"/>
      <dgm:spPr/>
    </dgm:pt>
  </dgm:ptLst>
  <dgm:cxnLst>
    <dgm:cxn modelId="{B2EEC901-6AA8-4C8F-A942-605AF9A3F3E1}" type="presOf" srcId="{2939FDD7-A6F5-496D-B4CB-5C0E39CEC91B}" destId="{062AF261-8BD4-4A09-B10C-625B7C13A658}" srcOrd="0" destOrd="0" presId="urn:microsoft.com/office/officeart/2005/8/layout/process4"/>
    <dgm:cxn modelId="{8433B326-18D2-4B3A-9009-66E7A8EDE4FD}" srcId="{2939FDD7-A6F5-496D-B4CB-5C0E39CEC91B}" destId="{A4A5AE0E-EFE1-42AE-8309-EACEB0935198}" srcOrd="2" destOrd="0" parTransId="{64FD3027-26AA-4280-B43E-5342A6BE1618}" sibTransId="{691AC791-3F1F-4AA4-B937-D275BC4AA748}"/>
    <dgm:cxn modelId="{4062CD27-C14E-43A4-B7EF-24EFEA845A2C}" srcId="{EB9EE01C-D299-42A9-8103-E0BFF17D62AE}" destId="{C9E5A02C-E06D-4EB1-A6ED-1663D10AA1D5}" srcOrd="2" destOrd="0" parTransId="{DC975BDE-3577-4AF7-A57E-C2C5B628B787}" sibTransId="{61ED3573-8F09-400A-9341-DD3BB9B9B657}"/>
    <dgm:cxn modelId="{9F74652C-E51F-4168-9094-9072989AC252}" srcId="{EB9EE01C-D299-42A9-8103-E0BFF17D62AE}" destId="{29A91CDF-68E9-4FDC-826C-8AA5D2B720E9}" srcOrd="0" destOrd="0" parTransId="{090A08E6-1AB1-49B8-8544-9FC111ECD843}" sibTransId="{3B0D0A3A-DF93-4C75-A2D2-AEAFAF114206}"/>
    <dgm:cxn modelId="{C2967B3D-D49E-4DAF-8222-7F5829442E6A}" srcId="{EB9EE01C-D299-42A9-8103-E0BFF17D62AE}" destId="{98CE3C56-BD8E-4392-B6B1-A3476FBD108A}" srcOrd="1" destOrd="0" parTransId="{FBA0DFF5-9058-41CC-840E-52E97AC123C4}" sibTransId="{F73168C3-2B95-4414-A0D4-7E9F7E1AA4E8}"/>
    <dgm:cxn modelId="{B6CA3068-E12C-4A90-85CB-CDE9F10571AA}" type="presOf" srcId="{A4A5AE0E-EFE1-42AE-8309-EACEB0935198}" destId="{637170E5-5208-449B-8852-019E2010F217}" srcOrd="0" destOrd="0" presId="urn:microsoft.com/office/officeart/2005/8/layout/process4"/>
    <dgm:cxn modelId="{AE8C2256-CF54-4E13-83E3-BAD9B6191BD9}" type="presOf" srcId="{29A91CDF-68E9-4FDC-826C-8AA5D2B720E9}" destId="{3F69EB42-645C-4296-B637-CDB71B0672AB}" srcOrd="0" destOrd="0" presId="urn:microsoft.com/office/officeart/2005/8/layout/process4"/>
    <dgm:cxn modelId="{47A3DF58-0576-4BC1-BE7A-95C66C0BB9BF}" type="presOf" srcId="{EB9EE01C-D299-42A9-8103-E0BFF17D62AE}" destId="{F17CEAFF-D337-4F6B-9C07-432E6E77128F}" srcOrd="1" destOrd="0" presId="urn:microsoft.com/office/officeart/2005/8/layout/process4"/>
    <dgm:cxn modelId="{AB27E885-E013-413A-A129-D05E19280CB9}" type="presOf" srcId="{C9E5A02C-E06D-4EB1-A6ED-1663D10AA1D5}" destId="{C97A9DBD-17D1-4AEF-AE0A-E6937BCED889}" srcOrd="0" destOrd="0" presId="urn:microsoft.com/office/officeart/2005/8/layout/process4"/>
    <dgm:cxn modelId="{2A4CF49E-2B38-464B-AB94-697E599F58AD}" type="presOf" srcId="{EB9EE01C-D299-42A9-8103-E0BFF17D62AE}" destId="{8C365E50-C302-4E2E-BCB8-8949B880835D}" srcOrd="0" destOrd="0" presId="urn:microsoft.com/office/officeart/2005/8/layout/process4"/>
    <dgm:cxn modelId="{20B40BA0-89B5-48AE-8776-1CE9128ADBB0}" type="presOf" srcId="{98CE3C56-BD8E-4392-B6B1-A3476FBD108A}" destId="{93A9FC50-1BC4-4792-9630-BB034130E00A}" srcOrd="0" destOrd="0" presId="urn:microsoft.com/office/officeart/2005/8/layout/process4"/>
    <dgm:cxn modelId="{53CB16AF-269C-49BD-937C-625F3141FABE}" srcId="{2939FDD7-A6F5-496D-B4CB-5C0E39CEC91B}" destId="{EB9EE01C-D299-42A9-8103-E0BFF17D62AE}" srcOrd="1" destOrd="0" parTransId="{6F135823-9FC2-4C82-A314-F78CC3701B53}" sibTransId="{E0C6014A-37E4-4828-B4D9-A301857BC8E1}"/>
    <dgm:cxn modelId="{A491FAD6-31F0-4D54-8688-00090D7B2F65}" srcId="{2939FDD7-A6F5-496D-B4CB-5C0E39CEC91B}" destId="{EDAD8B77-97AD-4CB0-AE34-B990C87F5451}" srcOrd="0" destOrd="0" parTransId="{EEE4923F-B755-4705-8F1C-C2268C1D14ED}" sibTransId="{F378B2DB-11C4-4DA2-8BFD-5F149210575B}"/>
    <dgm:cxn modelId="{12FE7ADF-2070-4AE6-83F0-08D4BB857B4F}" type="presOf" srcId="{EDAD8B77-97AD-4CB0-AE34-B990C87F5451}" destId="{39362DD0-FE87-449A-BC4D-9859704FEC41}" srcOrd="0" destOrd="0" presId="urn:microsoft.com/office/officeart/2005/8/layout/process4"/>
    <dgm:cxn modelId="{0264248A-76BC-4091-8C9A-FF1803FD46FF}" type="presParOf" srcId="{062AF261-8BD4-4A09-B10C-625B7C13A658}" destId="{6F230139-3255-4D75-9900-4B02AA108B44}" srcOrd="0" destOrd="0" presId="urn:microsoft.com/office/officeart/2005/8/layout/process4"/>
    <dgm:cxn modelId="{AAB716F5-9D30-410B-AEFA-F388EA6E0801}" type="presParOf" srcId="{6F230139-3255-4D75-9900-4B02AA108B44}" destId="{637170E5-5208-449B-8852-019E2010F217}" srcOrd="0" destOrd="0" presId="urn:microsoft.com/office/officeart/2005/8/layout/process4"/>
    <dgm:cxn modelId="{761740A2-A393-4C70-9687-7B404653F744}" type="presParOf" srcId="{062AF261-8BD4-4A09-B10C-625B7C13A658}" destId="{66FCAAC1-B744-45BF-9454-438A91E325E6}" srcOrd="1" destOrd="0" presId="urn:microsoft.com/office/officeart/2005/8/layout/process4"/>
    <dgm:cxn modelId="{E8282AC7-141E-4075-90F6-89E11266932F}" type="presParOf" srcId="{062AF261-8BD4-4A09-B10C-625B7C13A658}" destId="{F13A23BF-A5D2-49C0-BF6D-A4D69C4FC7E5}" srcOrd="2" destOrd="0" presId="urn:microsoft.com/office/officeart/2005/8/layout/process4"/>
    <dgm:cxn modelId="{AD3D851F-310D-4D00-87F4-021248B1D613}" type="presParOf" srcId="{F13A23BF-A5D2-49C0-BF6D-A4D69C4FC7E5}" destId="{8C365E50-C302-4E2E-BCB8-8949B880835D}" srcOrd="0" destOrd="0" presId="urn:microsoft.com/office/officeart/2005/8/layout/process4"/>
    <dgm:cxn modelId="{7C17AEAC-B9B6-4271-AD41-21F02BED6EA0}" type="presParOf" srcId="{F13A23BF-A5D2-49C0-BF6D-A4D69C4FC7E5}" destId="{F17CEAFF-D337-4F6B-9C07-432E6E77128F}" srcOrd="1" destOrd="0" presId="urn:microsoft.com/office/officeart/2005/8/layout/process4"/>
    <dgm:cxn modelId="{4662C896-5FF0-44DE-B16E-184A824A6E7A}" type="presParOf" srcId="{F13A23BF-A5D2-49C0-BF6D-A4D69C4FC7E5}" destId="{8FA7BD8E-3879-486B-9D98-9B88BCF7F453}" srcOrd="2" destOrd="0" presId="urn:microsoft.com/office/officeart/2005/8/layout/process4"/>
    <dgm:cxn modelId="{AC0323E7-8B65-460A-A137-C07AB1B61FE2}" type="presParOf" srcId="{8FA7BD8E-3879-486B-9D98-9B88BCF7F453}" destId="{3F69EB42-645C-4296-B637-CDB71B0672AB}" srcOrd="0" destOrd="0" presId="urn:microsoft.com/office/officeart/2005/8/layout/process4"/>
    <dgm:cxn modelId="{760B4DEE-3D81-4B14-AEB7-C0F19D6A0D71}" type="presParOf" srcId="{8FA7BD8E-3879-486B-9D98-9B88BCF7F453}" destId="{93A9FC50-1BC4-4792-9630-BB034130E00A}" srcOrd="1" destOrd="0" presId="urn:microsoft.com/office/officeart/2005/8/layout/process4"/>
    <dgm:cxn modelId="{9B17D3CA-E1DC-474E-A867-5E205D70CE2D}" type="presParOf" srcId="{8FA7BD8E-3879-486B-9D98-9B88BCF7F453}" destId="{C97A9DBD-17D1-4AEF-AE0A-E6937BCED889}" srcOrd="2" destOrd="0" presId="urn:microsoft.com/office/officeart/2005/8/layout/process4"/>
    <dgm:cxn modelId="{2CACAA5A-2386-4F27-88CE-BA6C77F59FB8}" type="presParOf" srcId="{062AF261-8BD4-4A09-B10C-625B7C13A658}" destId="{89DBAEBC-B50C-4961-9227-923728FA5EBD}" srcOrd="3" destOrd="0" presId="urn:microsoft.com/office/officeart/2005/8/layout/process4"/>
    <dgm:cxn modelId="{8D352383-45C6-4B89-BBD5-CB96F14307E3}" type="presParOf" srcId="{062AF261-8BD4-4A09-B10C-625B7C13A658}" destId="{3B659E09-EB0D-4CB4-80A7-0F04138E8179}" srcOrd="4" destOrd="0" presId="urn:microsoft.com/office/officeart/2005/8/layout/process4"/>
    <dgm:cxn modelId="{B93A8E5E-F5C6-4602-85EC-BAAA4BB171CF}" type="presParOf" srcId="{3B659E09-EB0D-4CB4-80A7-0F04138E8179}" destId="{39362DD0-FE87-449A-BC4D-9859704FEC4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189707-A411-46C6-A627-17E59E554C73}" type="doc">
      <dgm:prSet loTypeId="urn:microsoft.com/office/officeart/2016/7/layout/VerticalDownArrowProcess" loCatId="process" qsTypeId="urn:microsoft.com/office/officeart/2005/8/quickstyle/simple4" qsCatId="simple" csTypeId="urn:microsoft.com/office/officeart/2005/8/colors/colorful5" csCatId="colorful" phldr="1"/>
      <dgm:spPr/>
      <dgm:t>
        <a:bodyPr/>
        <a:lstStyle/>
        <a:p>
          <a:endParaRPr lang="en-US"/>
        </a:p>
      </dgm:t>
    </dgm:pt>
    <dgm:pt modelId="{8B62F108-AF0E-478B-A990-B0E8A5892067}">
      <dgm:prSet/>
      <dgm:spPr/>
      <dgm:t>
        <a:bodyPr/>
        <a:lstStyle/>
        <a:p>
          <a:r>
            <a:rPr lang="en-US" dirty="0"/>
            <a:t>Learn</a:t>
          </a:r>
        </a:p>
      </dgm:t>
    </dgm:pt>
    <dgm:pt modelId="{6DB684BB-B47E-4639-9846-326A4EBCCA08}" type="parTrans" cxnId="{5733D88E-78DC-41CA-A80E-1DD853AE3972}">
      <dgm:prSet/>
      <dgm:spPr/>
      <dgm:t>
        <a:bodyPr/>
        <a:lstStyle/>
        <a:p>
          <a:endParaRPr lang="en-US"/>
        </a:p>
      </dgm:t>
    </dgm:pt>
    <dgm:pt modelId="{EDCC0443-A546-469E-9D72-87A3CFEAAB2A}" type="sibTrans" cxnId="{5733D88E-78DC-41CA-A80E-1DD853AE3972}">
      <dgm:prSet/>
      <dgm:spPr/>
      <dgm:t>
        <a:bodyPr/>
        <a:lstStyle/>
        <a:p>
          <a:endParaRPr lang="en-US"/>
        </a:p>
      </dgm:t>
    </dgm:pt>
    <dgm:pt modelId="{1F2158AE-5BEF-46DF-A4E0-F0FDB34B8AB6}">
      <dgm:prSet/>
      <dgm:spPr/>
      <dgm:t>
        <a:bodyPr/>
        <a:lstStyle/>
        <a:p>
          <a:r>
            <a:rPr lang="en-US"/>
            <a:t>Learn about LoRa and LoRaWAN protocols while getting practical experience in modifying said protocols for our purpose.</a:t>
          </a:r>
        </a:p>
      </dgm:t>
    </dgm:pt>
    <dgm:pt modelId="{948204A2-80D5-4AB6-8B08-BB9BAC71FFB5}" type="parTrans" cxnId="{CA8FD4E3-FDC7-41C7-AA87-FFCBCEB5465D}">
      <dgm:prSet/>
      <dgm:spPr/>
      <dgm:t>
        <a:bodyPr/>
        <a:lstStyle/>
        <a:p>
          <a:endParaRPr lang="en-US"/>
        </a:p>
      </dgm:t>
    </dgm:pt>
    <dgm:pt modelId="{CB6A3307-6CFA-48E7-82CC-6BAE2B765A06}" type="sibTrans" cxnId="{CA8FD4E3-FDC7-41C7-AA87-FFCBCEB5465D}">
      <dgm:prSet/>
      <dgm:spPr/>
      <dgm:t>
        <a:bodyPr/>
        <a:lstStyle/>
        <a:p>
          <a:endParaRPr lang="en-US"/>
        </a:p>
      </dgm:t>
    </dgm:pt>
    <dgm:pt modelId="{E2217A77-0667-4C07-9B36-C231185C7E4A}">
      <dgm:prSet/>
      <dgm:spPr/>
      <dgm:t>
        <a:bodyPr/>
        <a:lstStyle/>
        <a:p>
          <a:r>
            <a:rPr lang="en-US" dirty="0"/>
            <a:t>Modify</a:t>
          </a:r>
        </a:p>
      </dgm:t>
    </dgm:pt>
    <dgm:pt modelId="{DA89E5AE-B575-40BB-8EBC-97F56AAA1859}" type="parTrans" cxnId="{6098E29E-5760-45FF-86B7-2A4BD1E4F569}">
      <dgm:prSet/>
      <dgm:spPr/>
      <dgm:t>
        <a:bodyPr/>
        <a:lstStyle/>
        <a:p>
          <a:endParaRPr lang="en-US"/>
        </a:p>
      </dgm:t>
    </dgm:pt>
    <dgm:pt modelId="{F0AD7CEE-CF53-4D50-BCB1-B89CE85197CA}" type="sibTrans" cxnId="{6098E29E-5760-45FF-86B7-2A4BD1E4F569}">
      <dgm:prSet/>
      <dgm:spPr/>
      <dgm:t>
        <a:bodyPr/>
        <a:lstStyle/>
        <a:p>
          <a:endParaRPr lang="en-US"/>
        </a:p>
      </dgm:t>
    </dgm:pt>
    <dgm:pt modelId="{6B72FC69-D13B-4022-A0EF-582EC2FB8C4F}">
      <dgm:prSet/>
      <dgm:spPr/>
      <dgm:t>
        <a:bodyPr/>
        <a:lstStyle/>
        <a:p>
          <a:r>
            <a:rPr lang="en-US" dirty="0"/>
            <a:t>Allow GW to store packets received from sensors and then unload them to server via Ethernet.</a:t>
          </a:r>
        </a:p>
      </dgm:t>
    </dgm:pt>
    <dgm:pt modelId="{D4F81744-2C68-4153-B32A-651F88C3AD28}" type="parTrans" cxnId="{E2602B78-9961-4F16-9CDE-3DB91C4D1091}">
      <dgm:prSet/>
      <dgm:spPr/>
      <dgm:t>
        <a:bodyPr/>
        <a:lstStyle/>
        <a:p>
          <a:endParaRPr lang="en-US"/>
        </a:p>
      </dgm:t>
    </dgm:pt>
    <dgm:pt modelId="{00EFF254-A28C-4B86-8E95-CA18115308EE}" type="sibTrans" cxnId="{E2602B78-9961-4F16-9CDE-3DB91C4D1091}">
      <dgm:prSet/>
      <dgm:spPr/>
      <dgm:t>
        <a:bodyPr/>
        <a:lstStyle/>
        <a:p>
          <a:endParaRPr lang="en-US"/>
        </a:p>
      </dgm:t>
    </dgm:pt>
    <dgm:pt modelId="{5E9D0769-C6CB-4C55-964F-23677337E3B0}">
      <dgm:prSet/>
      <dgm:spPr/>
      <dgm:t>
        <a:bodyPr/>
        <a:lstStyle/>
        <a:p>
          <a:r>
            <a:rPr lang="en-US"/>
            <a:t>Create</a:t>
          </a:r>
        </a:p>
      </dgm:t>
    </dgm:pt>
    <dgm:pt modelId="{BC3BE240-BA60-4030-BAE3-6BD7F6BACD26}" type="parTrans" cxnId="{42303A4D-968E-4648-80FA-2D1AF8487E55}">
      <dgm:prSet/>
      <dgm:spPr/>
      <dgm:t>
        <a:bodyPr/>
        <a:lstStyle/>
        <a:p>
          <a:endParaRPr lang="en-US"/>
        </a:p>
      </dgm:t>
    </dgm:pt>
    <dgm:pt modelId="{1C5A0998-4E94-46B6-B5DD-D851445A7641}" type="sibTrans" cxnId="{42303A4D-968E-4648-80FA-2D1AF8487E55}">
      <dgm:prSet/>
      <dgm:spPr/>
      <dgm:t>
        <a:bodyPr/>
        <a:lstStyle/>
        <a:p>
          <a:endParaRPr lang="en-US"/>
        </a:p>
      </dgm:t>
    </dgm:pt>
    <dgm:pt modelId="{2C7C476F-18C2-4F11-8D5B-A66651C7A558}">
      <dgm:prSet/>
      <dgm:spPr/>
      <dgm:t>
        <a:bodyPr/>
        <a:lstStyle/>
        <a:p>
          <a:r>
            <a:rPr lang="en-US"/>
            <a:t>Create a smart path planning algorithm for the drone to collect data from multiple scattered sensors with different signal radii.</a:t>
          </a:r>
        </a:p>
      </dgm:t>
    </dgm:pt>
    <dgm:pt modelId="{FB1519D1-6D64-4BB9-B53E-D622437CA695}" type="parTrans" cxnId="{21B2D386-6FCC-4858-80AF-208EEAC0D4B6}">
      <dgm:prSet/>
      <dgm:spPr/>
      <dgm:t>
        <a:bodyPr/>
        <a:lstStyle/>
        <a:p>
          <a:endParaRPr lang="en-US"/>
        </a:p>
      </dgm:t>
    </dgm:pt>
    <dgm:pt modelId="{55B9881C-6CF1-47A3-B333-DEBCCF3E200C}" type="sibTrans" cxnId="{21B2D386-6FCC-4858-80AF-208EEAC0D4B6}">
      <dgm:prSet/>
      <dgm:spPr/>
      <dgm:t>
        <a:bodyPr/>
        <a:lstStyle/>
        <a:p>
          <a:endParaRPr lang="en-US"/>
        </a:p>
      </dgm:t>
    </dgm:pt>
    <dgm:pt modelId="{47232444-8687-45E1-82F7-B37DD212EEF5}">
      <dgm:prSet/>
      <dgm:spPr/>
      <dgm:t>
        <a:bodyPr/>
        <a:lstStyle/>
        <a:p>
          <a:r>
            <a:rPr lang="en-US" dirty="0"/>
            <a:t>Experiment</a:t>
          </a:r>
        </a:p>
      </dgm:t>
    </dgm:pt>
    <dgm:pt modelId="{E8190968-C680-4CED-AB96-8D62A5A8837C}" type="parTrans" cxnId="{74E861C4-1DC3-4B79-9AC2-E3E54633892B}">
      <dgm:prSet/>
      <dgm:spPr/>
      <dgm:t>
        <a:bodyPr/>
        <a:lstStyle/>
        <a:p>
          <a:endParaRPr lang="en-US"/>
        </a:p>
      </dgm:t>
    </dgm:pt>
    <dgm:pt modelId="{572E9221-D1D7-402E-8CA4-87595E3E27A0}" type="sibTrans" cxnId="{74E861C4-1DC3-4B79-9AC2-E3E54633892B}">
      <dgm:prSet/>
      <dgm:spPr/>
      <dgm:t>
        <a:bodyPr/>
        <a:lstStyle/>
        <a:p>
          <a:endParaRPr lang="en-US"/>
        </a:p>
      </dgm:t>
    </dgm:pt>
    <dgm:pt modelId="{E2F47423-FFE7-45C5-96EA-84578580828B}">
      <dgm:prSet/>
      <dgm:spPr/>
      <dgm:t>
        <a:bodyPr/>
        <a:lstStyle/>
        <a:p>
          <a:r>
            <a:rPr lang="en-US"/>
            <a:t>Do live experiments of flying the drone to confirm that said algorithm works and that data from sensors has successfully been gathered.</a:t>
          </a:r>
        </a:p>
      </dgm:t>
    </dgm:pt>
    <dgm:pt modelId="{7FB89C5F-1CF9-4117-96DF-4C96554AEB35}" type="parTrans" cxnId="{5CAF2792-F28F-4495-A600-5F0260C04897}">
      <dgm:prSet/>
      <dgm:spPr/>
      <dgm:t>
        <a:bodyPr/>
        <a:lstStyle/>
        <a:p>
          <a:endParaRPr lang="en-US"/>
        </a:p>
      </dgm:t>
    </dgm:pt>
    <dgm:pt modelId="{AC6BB83A-A7F1-4E9C-B100-B2129B094684}" type="sibTrans" cxnId="{5CAF2792-F28F-4495-A600-5F0260C04897}">
      <dgm:prSet/>
      <dgm:spPr/>
      <dgm:t>
        <a:bodyPr/>
        <a:lstStyle/>
        <a:p>
          <a:endParaRPr lang="en-US"/>
        </a:p>
      </dgm:t>
    </dgm:pt>
    <dgm:pt modelId="{040989ED-F440-4CFC-98F7-0B786CBECFE0}" type="pres">
      <dgm:prSet presAssocID="{33189707-A411-46C6-A627-17E59E554C73}" presName="Name0" presStyleCnt="0">
        <dgm:presLayoutVars>
          <dgm:dir/>
          <dgm:animLvl val="lvl"/>
          <dgm:resizeHandles val="exact"/>
        </dgm:presLayoutVars>
      </dgm:prSet>
      <dgm:spPr/>
    </dgm:pt>
    <dgm:pt modelId="{A8138F8B-4F53-4537-9BF5-61D7D9F31637}" type="pres">
      <dgm:prSet presAssocID="{47232444-8687-45E1-82F7-B37DD212EEF5}" presName="boxAndChildren" presStyleCnt="0"/>
      <dgm:spPr/>
    </dgm:pt>
    <dgm:pt modelId="{80A63437-3D9F-4EAA-89CF-0780E91B960E}" type="pres">
      <dgm:prSet presAssocID="{47232444-8687-45E1-82F7-B37DD212EEF5}" presName="parentTextBox" presStyleLbl="alignNode1" presStyleIdx="0" presStyleCnt="4"/>
      <dgm:spPr/>
    </dgm:pt>
    <dgm:pt modelId="{54671EDF-F5B7-4165-9F12-ABAAC477D490}" type="pres">
      <dgm:prSet presAssocID="{47232444-8687-45E1-82F7-B37DD212EEF5}" presName="descendantBox" presStyleLbl="bgAccFollowNode1" presStyleIdx="0" presStyleCnt="4"/>
      <dgm:spPr/>
    </dgm:pt>
    <dgm:pt modelId="{087AA3A7-019B-4C30-A119-3551ED1DD909}" type="pres">
      <dgm:prSet presAssocID="{1C5A0998-4E94-46B6-B5DD-D851445A7641}" presName="sp" presStyleCnt="0"/>
      <dgm:spPr/>
    </dgm:pt>
    <dgm:pt modelId="{C1CF77D4-FABB-42A8-AB85-02CEA4F05B25}" type="pres">
      <dgm:prSet presAssocID="{5E9D0769-C6CB-4C55-964F-23677337E3B0}" presName="arrowAndChildren" presStyleCnt="0"/>
      <dgm:spPr/>
    </dgm:pt>
    <dgm:pt modelId="{C1215BFA-D515-4BBB-96F5-A68F48109547}" type="pres">
      <dgm:prSet presAssocID="{5E9D0769-C6CB-4C55-964F-23677337E3B0}" presName="parentTextArrow" presStyleLbl="node1" presStyleIdx="0" presStyleCnt="0"/>
      <dgm:spPr/>
    </dgm:pt>
    <dgm:pt modelId="{36B77010-18C3-4A61-9972-1E5984CF41A6}" type="pres">
      <dgm:prSet presAssocID="{5E9D0769-C6CB-4C55-964F-23677337E3B0}" presName="arrow" presStyleLbl="alignNode1" presStyleIdx="1" presStyleCnt="4"/>
      <dgm:spPr/>
    </dgm:pt>
    <dgm:pt modelId="{C1B40647-8F1C-4FCC-9FF4-C89EFAFEAD8E}" type="pres">
      <dgm:prSet presAssocID="{5E9D0769-C6CB-4C55-964F-23677337E3B0}" presName="descendantArrow" presStyleLbl="bgAccFollowNode1" presStyleIdx="1" presStyleCnt="4"/>
      <dgm:spPr/>
    </dgm:pt>
    <dgm:pt modelId="{72470D6A-AA28-4414-9F25-6EE30A7E0526}" type="pres">
      <dgm:prSet presAssocID="{F0AD7CEE-CF53-4D50-BCB1-B89CE85197CA}" presName="sp" presStyleCnt="0"/>
      <dgm:spPr/>
    </dgm:pt>
    <dgm:pt modelId="{0C3C97C1-52F9-47C0-AB3E-5B38CF1201E0}" type="pres">
      <dgm:prSet presAssocID="{E2217A77-0667-4C07-9B36-C231185C7E4A}" presName="arrowAndChildren" presStyleCnt="0"/>
      <dgm:spPr/>
    </dgm:pt>
    <dgm:pt modelId="{34BA5315-A898-4CCF-8C47-145854D41A13}" type="pres">
      <dgm:prSet presAssocID="{E2217A77-0667-4C07-9B36-C231185C7E4A}" presName="parentTextArrow" presStyleLbl="node1" presStyleIdx="0" presStyleCnt="0"/>
      <dgm:spPr/>
    </dgm:pt>
    <dgm:pt modelId="{3E7076F2-6541-4C27-8EF7-AAB5C66E9D29}" type="pres">
      <dgm:prSet presAssocID="{E2217A77-0667-4C07-9B36-C231185C7E4A}" presName="arrow" presStyleLbl="alignNode1" presStyleIdx="2" presStyleCnt="4"/>
      <dgm:spPr/>
    </dgm:pt>
    <dgm:pt modelId="{1E3332C7-3454-49E5-8062-E9FCF1429550}" type="pres">
      <dgm:prSet presAssocID="{E2217A77-0667-4C07-9B36-C231185C7E4A}" presName="descendantArrow" presStyleLbl="bgAccFollowNode1" presStyleIdx="2" presStyleCnt="4"/>
      <dgm:spPr/>
    </dgm:pt>
    <dgm:pt modelId="{BB6D04CF-E722-4F57-B78B-6DCEC7AF748F}" type="pres">
      <dgm:prSet presAssocID="{EDCC0443-A546-469E-9D72-87A3CFEAAB2A}" presName="sp" presStyleCnt="0"/>
      <dgm:spPr/>
    </dgm:pt>
    <dgm:pt modelId="{05CA835B-3637-4B2B-81BA-0F77369CBFC9}" type="pres">
      <dgm:prSet presAssocID="{8B62F108-AF0E-478B-A990-B0E8A5892067}" presName="arrowAndChildren" presStyleCnt="0"/>
      <dgm:spPr/>
    </dgm:pt>
    <dgm:pt modelId="{02D258A8-E0AD-4405-BCF2-B860C41A5C4F}" type="pres">
      <dgm:prSet presAssocID="{8B62F108-AF0E-478B-A990-B0E8A5892067}" presName="parentTextArrow" presStyleLbl="node1" presStyleIdx="0" presStyleCnt="0"/>
      <dgm:spPr/>
    </dgm:pt>
    <dgm:pt modelId="{7CFD9585-ED8D-403A-B62A-55C45E22633A}" type="pres">
      <dgm:prSet presAssocID="{8B62F108-AF0E-478B-A990-B0E8A5892067}" presName="arrow" presStyleLbl="alignNode1" presStyleIdx="3" presStyleCnt="4"/>
      <dgm:spPr/>
    </dgm:pt>
    <dgm:pt modelId="{3E53B277-4B78-467F-A46A-3E2B82CE4BDD}" type="pres">
      <dgm:prSet presAssocID="{8B62F108-AF0E-478B-A990-B0E8A5892067}" presName="descendantArrow" presStyleLbl="bgAccFollowNode1" presStyleIdx="3" presStyleCnt="4"/>
      <dgm:spPr/>
    </dgm:pt>
  </dgm:ptLst>
  <dgm:cxnLst>
    <dgm:cxn modelId="{58263614-C5CB-48F7-8499-8B98DDB75B59}" type="presOf" srcId="{5E9D0769-C6CB-4C55-964F-23677337E3B0}" destId="{36B77010-18C3-4A61-9972-1E5984CF41A6}" srcOrd="1" destOrd="0" presId="urn:microsoft.com/office/officeart/2016/7/layout/VerticalDownArrowProcess"/>
    <dgm:cxn modelId="{1F540C3D-AF4B-4FB5-98B1-2FDFB30A8C47}" type="presOf" srcId="{8B62F108-AF0E-478B-A990-B0E8A5892067}" destId="{02D258A8-E0AD-4405-BCF2-B860C41A5C4F}" srcOrd="0" destOrd="0" presId="urn:microsoft.com/office/officeart/2016/7/layout/VerticalDownArrowProcess"/>
    <dgm:cxn modelId="{3E1A5364-893A-4F71-8625-03521DD6C81F}" type="presOf" srcId="{33189707-A411-46C6-A627-17E59E554C73}" destId="{040989ED-F440-4CFC-98F7-0B786CBECFE0}" srcOrd="0" destOrd="0" presId="urn:microsoft.com/office/officeart/2016/7/layout/VerticalDownArrowProcess"/>
    <dgm:cxn modelId="{42303A4D-968E-4648-80FA-2D1AF8487E55}" srcId="{33189707-A411-46C6-A627-17E59E554C73}" destId="{5E9D0769-C6CB-4C55-964F-23677337E3B0}" srcOrd="2" destOrd="0" parTransId="{BC3BE240-BA60-4030-BAE3-6BD7F6BACD26}" sibTransId="{1C5A0998-4E94-46B6-B5DD-D851445A7641}"/>
    <dgm:cxn modelId="{F072AD56-F8D9-424B-8681-78339D0774AD}" type="presOf" srcId="{6B72FC69-D13B-4022-A0EF-582EC2FB8C4F}" destId="{1E3332C7-3454-49E5-8062-E9FCF1429550}" srcOrd="0" destOrd="0" presId="urn:microsoft.com/office/officeart/2016/7/layout/VerticalDownArrowProcess"/>
    <dgm:cxn modelId="{E2602B78-9961-4F16-9CDE-3DB91C4D1091}" srcId="{E2217A77-0667-4C07-9B36-C231185C7E4A}" destId="{6B72FC69-D13B-4022-A0EF-582EC2FB8C4F}" srcOrd="0" destOrd="0" parTransId="{D4F81744-2C68-4153-B32A-651F88C3AD28}" sibTransId="{00EFF254-A28C-4B86-8E95-CA18115308EE}"/>
    <dgm:cxn modelId="{21B2D386-6FCC-4858-80AF-208EEAC0D4B6}" srcId="{5E9D0769-C6CB-4C55-964F-23677337E3B0}" destId="{2C7C476F-18C2-4F11-8D5B-A66651C7A558}" srcOrd="0" destOrd="0" parTransId="{FB1519D1-6D64-4BB9-B53E-D622437CA695}" sibTransId="{55B9881C-6CF1-47A3-B333-DEBCCF3E200C}"/>
    <dgm:cxn modelId="{0568468A-6B46-4515-B327-57B2C07967EB}" type="presOf" srcId="{E2F47423-FFE7-45C5-96EA-84578580828B}" destId="{54671EDF-F5B7-4165-9F12-ABAAC477D490}" srcOrd="0" destOrd="0" presId="urn:microsoft.com/office/officeart/2016/7/layout/VerticalDownArrowProcess"/>
    <dgm:cxn modelId="{5733D88E-78DC-41CA-A80E-1DD853AE3972}" srcId="{33189707-A411-46C6-A627-17E59E554C73}" destId="{8B62F108-AF0E-478B-A990-B0E8A5892067}" srcOrd="0" destOrd="0" parTransId="{6DB684BB-B47E-4639-9846-326A4EBCCA08}" sibTransId="{EDCC0443-A546-469E-9D72-87A3CFEAAB2A}"/>
    <dgm:cxn modelId="{5CAF2792-F28F-4495-A600-5F0260C04897}" srcId="{47232444-8687-45E1-82F7-B37DD212EEF5}" destId="{E2F47423-FFE7-45C5-96EA-84578580828B}" srcOrd="0" destOrd="0" parTransId="{7FB89C5F-1CF9-4117-96DF-4C96554AEB35}" sibTransId="{AC6BB83A-A7F1-4E9C-B100-B2129B094684}"/>
    <dgm:cxn modelId="{6098E29E-5760-45FF-86B7-2A4BD1E4F569}" srcId="{33189707-A411-46C6-A627-17E59E554C73}" destId="{E2217A77-0667-4C07-9B36-C231185C7E4A}" srcOrd="1" destOrd="0" parTransId="{DA89E5AE-B575-40BB-8EBC-97F56AAA1859}" sibTransId="{F0AD7CEE-CF53-4D50-BCB1-B89CE85197CA}"/>
    <dgm:cxn modelId="{073319B1-93C8-45F9-9A5D-218C169CC3A0}" type="presOf" srcId="{47232444-8687-45E1-82F7-B37DD212EEF5}" destId="{80A63437-3D9F-4EAA-89CF-0780E91B960E}" srcOrd="0" destOrd="0" presId="urn:microsoft.com/office/officeart/2016/7/layout/VerticalDownArrowProcess"/>
    <dgm:cxn modelId="{E29FD9BF-62F8-49C8-BC5A-6274A9BB0AA0}" type="presOf" srcId="{E2217A77-0667-4C07-9B36-C231185C7E4A}" destId="{3E7076F2-6541-4C27-8EF7-AAB5C66E9D29}" srcOrd="1" destOrd="0" presId="urn:microsoft.com/office/officeart/2016/7/layout/VerticalDownArrowProcess"/>
    <dgm:cxn modelId="{F5FBA7C0-8A17-444B-AD54-8FCC87C65DFF}" type="presOf" srcId="{5E9D0769-C6CB-4C55-964F-23677337E3B0}" destId="{C1215BFA-D515-4BBB-96F5-A68F48109547}" srcOrd="0" destOrd="0" presId="urn:microsoft.com/office/officeart/2016/7/layout/VerticalDownArrowProcess"/>
    <dgm:cxn modelId="{74E861C4-1DC3-4B79-9AC2-E3E54633892B}" srcId="{33189707-A411-46C6-A627-17E59E554C73}" destId="{47232444-8687-45E1-82F7-B37DD212EEF5}" srcOrd="3" destOrd="0" parTransId="{E8190968-C680-4CED-AB96-8D62A5A8837C}" sibTransId="{572E9221-D1D7-402E-8CA4-87595E3E27A0}"/>
    <dgm:cxn modelId="{9691B8DC-5C75-4A60-AAB2-0B3082F845B4}" type="presOf" srcId="{2C7C476F-18C2-4F11-8D5B-A66651C7A558}" destId="{C1B40647-8F1C-4FCC-9FF4-C89EFAFEAD8E}" srcOrd="0" destOrd="0" presId="urn:microsoft.com/office/officeart/2016/7/layout/VerticalDownArrowProcess"/>
    <dgm:cxn modelId="{30F681E0-4965-40A2-A11A-73BE87BCAABA}" type="presOf" srcId="{E2217A77-0667-4C07-9B36-C231185C7E4A}" destId="{34BA5315-A898-4CCF-8C47-145854D41A13}" srcOrd="0" destOrd="0" presId="urn:microsoft.com/office/officeart/2016/7/layout/VerticalDownArrowProcess"/>
    <dgm:cxn modelId="{CA8FD4E3-FDC7-41C7-AA87-FFCBCEB5465D}" srcId="{8B62F108-AF0E-478B-A990-B0E8A5892067}" destId="{1F2158AE-5BEF-46DF-A4E0-F0FDB34B8AB6}" srcOrd="0" destOrd="0" parTransId="{948204A2-80D5-4AB6-8B08-BB9BAC71FFB5}" sibTransId="{CB6A3307-6CFA-48E7-82CC-6BAE2B765A06}"/>
    <dgm:cxn modelId="{60C56CE7-658E-4C7C-944D-04BEF82DBA44}" type="presOf" srcId="{8B62F108-AF0E-478B-A990-B0E8A5892067}" destId="{7CFD9585-ED8D-403A-B62A-55C45E22633A}" srcOrd="1" destOrd="0" presId="urn:microsoft.com/office/officeart/2016/7/layout/VerticalDownArrowProcess"/>
    <dgm:cxn modelId="{48E915FC-95C9-454C-A25D-15177DE45881}" type="presOf" srcId="{1F2158AE-5BEF-46DF-A4E0-F0FDB34B8AB6}" destId="{3E53B277-4B78-467F-A46A-3E2B82CE4BDD}" srcOrd="0" destOrd="0" presId="urn:microsoft.com/office/officeart/2016/7/layout/VerticalDownArrowProcess"/>
    <dgm:cxn modelId="{7118041A-9AB1-45B0-A6AE-B608DD8C4F8A}" type="presParOf" srcId="{040989ED-F440-4CFC-98F7-0B786CBECFE0}" destId="{A8138F8B-4F53-4537-9BF5-61D7D9F31637}" srcOrd="0" destOrd="0" presId="urn:microsoft.com/office/officeart/2016/7/layout/VerticalDownArrowProcess"/>
    <dgm:cxn modelId="{745BA322-0D89-4E85-A2B7-66EADC59049C}" type="presParOf" srcId="{A8138F8B-4F53-4537-9BF5-61D7D9F31637}" destId="{80A63437-3D9F-4EAA-89CF-0780E91B960E}" srcOrd="0" destOrd="0" presId="urn:microsoft.com/office/officeart/2016/7/layout/VerticalDownArrowProcess"/>
    <dgm:cxn modelId="{D6E61378-14E2-4DD8-980D-A4C1491ED28A}" type="presParOf" srcId="{A8138F8B-4F53-4537-9BF5-61D7D9F31637}" destId="{54671EDF-F5B7-4165-9F12-ABAAC477D490}" srcOrd="1" destOrd="0" presId="urn:microsoft.com/office/officeart/2016/7/layout/VerticalDownArrowProcess"/>
    <dgm:cxn modelId="{EA782C13-BB8D-4FC8-BAF7-26E55F1E6F60}" type="presParOf" srcId="{040989ED-F440-4CFC-98F7-0B786CBECFE0}" destId="{087AA3A7-019B-4C30-A119-3551ED1DD909}" srcOrd="1" destOrd="0" presId="urn:microsoft.com/office/officeart/2016/7/layout/VerticalDownArrowProcess"/>
    <dgm:cxn modelId="{7FA25C2B-9340-41A1-9C7E-62774D5D714D}" type="presParOf" srcId="{040989ED-F440-4CFC-98F7-0B786CBECFE0}" destId="{C1CF77D4-FABB-42A8-AB85-02CEA4F05B25}" srcOrd="2" destOrd="0" presId="urn:microsoft.com/office/officeart/2016/7/layout/VerticalDownArrowProcess"/>
    <dgm:cxn modelId="{C8C682C5-8BD2-4EFA-93B9-DBFEA9425F12}" type="presParOf" srcId="{C1CF77D4-FABB-42A8-AB85-02CEA4F05B25}" destId="{C1215BFA-D515-4BBB-96F5-A68F48109547}" srcOrd="0" destOrd="0" presId="urn:microsoft.com/office/officeart/2016/7/layout/VerticalDownArrowProcess"/>
    <dgm:cxn modelId="{912460B4-CA4C-4F97-97A6-3E8C7FF3F67C}" type="presParOf" srcId="{C1CF77D4-FABB-42A8-AB85-02CEA4F05B25}" destId="{36B77010-18C3-4A61-9972-1E5984CF41A6}" srcOrd="1" destOrd="0" presId="urn:microsoft.com/office/officeart/2016/7/layout/VerticalDownArrowProcess"/>
    <dgm:cxn modelId="{0B36B8B3-C843-4F1B-9778-80F48ADA71F6}" type="presParOf" srcId="{C1CF77D4-FABB-42A8-AB85-02CEA4F05B25}" destId="{C1B40647-8F1C-4FCC-9FF4-C89EFAFEAD8E}" srcOrd="2" destOrd="0" presId="urn:microsoft.com/office/officeart/2016/7/layout/VerticalDownArrowProcess"/>
    <dgm:cxn modelId="{D7A3BBB5-41D2-4762-A2C9-7BA743901D00}" type="presParOf" srcId="{040989ED-F440-4CFC-98F7-0B786CBECFE0}" destId="{72470D6A-AA28-4414-9F25-6EE30A7E0526}" srcOrd="3" destOrd="0" presId="urn:microsoft.com/office/officeart/2016/7/layout/VerticalDownArrowProcess"/>
    <dgm:cxn modelId="{C10117A1-D457-459B-AD65-8E12BD97F550}" type="presParOf" srcId="{040989ED-F440-4CFC-98F7-0B786CBECFE0}" destId="{0C3C97C1-52F9-47C0-AB3E-5B38CF1201E0}" srcOrd="4" destOrd="0" presId="urn:microsoft.com/office/officeart/2016/7/layout/VerticalDownArrowProcess"/>
    <dgm:cxn modelId="{5675B401-FC12-4395-8631-A01E2E50C88F}" type="presParOf" srcId="{0C3C97C1-52F9-47C0-AB3E-5B38CF1201E0}" destId="{34BA5315-A898-4CCF-8C47-145854D41A13}" srcOrd="0" destOrd="0" presId="urn:microsoft.com/office/officeart/2016/7/layout/VerticalDownArrowProcess"/>
    <dgm:cxn modelId="{F8FB375F-FCC4-41BA-B1E8-B3EA3B6FA72F}" type="presParOf" srcId="{0C3C97C1-52F9-47C0-AB3E-5B38CF1201E0}" destId="{3E7076F2-6541-4C27-8EF7-AAB5C66E9D29}" srcOrd="1" destOrd="0" presId="urn:microsoft.com/office/officeart/2016/7/layout/VerticalDownArrowProcess"/>
    <dgm:cxn modelId="{EBC238F4-F8AE-4A55-9C10-2827E8482353}" type="presParOf" srcId="{0C3C97C1-52F9-47C0-AB3E-5B38CF1201E0}" destId="{1E3332C7-3454-49E5-8062-E9FCF1429550}" srcOrd="2" destOrd="0" presId="urn:microsoft.com/office/officeart/2016/7/layout/VerticalDownArrowProcess"/>
    <dgm:cxn modelId="{6A439F0E-1F5B-4412-9441-28118DBA3373}" type="presParOf" srcId="{040989ED-F440-4CFC-98F7-0B786CBECFE0}" destId="{BB6D04CF-E722-4F57-B78B-6DCEC7AF748F}" srcOrd="5" destOrd="0" presId="urn:microsoft.com/office/officeart/2016/7/layout/VerticalDownArrowProcess"/>
    <dgm:cxn modelId="{ED5C80D3-AD8D-4FB2-99A7-D32DA229B136}" type="presParOf" srcId="{040989ED-F440-4CFC-98F7-0B786CBECFE0}" destId="{05CA835B-3637-4B2B-81BA-0F77369CBFC9}" srcOrd="6" destOrd="0" presId="urn:microsoft.com/office/officeart/2016/7/layout/VerticalDownArrowProcess"/>
    <dgm:cxn modelId="{513D5C43-80D7-4803-BC23-A4B5469883E1}" type="presParOf" srcId="{05CA835B-3637-4B2B-81BA-0F77369CBFC9}" destId="{02D258A8-E0AD-4405-BCF2-B860C41A5C4F}" srcOrd="0" destOrd="0" presId="urn:microsoft.com/office/officeart/2016/7/layout/VerticalDownArrowProcess"/>
    <dgm:cxn modelId="{B9BEF475-EE7C-48F8-8394-F38E10D70930}" type="presParOf" srcId="{05CA835B-3637-4B2B-81BA-0F77369CBFC9}" destId="{7CFD9585-ED8D-403A-B62A-55C45E22633A}" srcOrd="1" destOrd="0" presId="urn:microsoft.com/office/officeart/2016/7/layout/VerticalDownArrowProcess"/>
    <dgm:cxn modelId="{3A09C4B4-9360-4AF0-8089-4B9365B7D41D}" type="presParOf" srcId="{05CA835B-3637-4B2B-81BA-0F77369CBFC9}" destId="{3E53B277-4B78-467F-A46A-3E2B82CE4BDD}"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1376-F258-4497-BAC1-EE1031A8F173}">
      <dsp:nvSpPr>
        <dsp:cNvPr id="0" name=""/>
        <dsp:cNvSpPr/>
      </dsp:nvSpPr>
      <dsp:spPr>
        <a:xfrm>
          <a:off x="0" y="742949"/>
          <a:ext cx="6496050" cy="13716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70439-2913-48D0-9371-2FCCC1758258}">
      <dsp:nvSpPr>
        <dsp:cNvPr id="0" name=""/>
        <dsp:cNvSpPr/>
      </dsp:nvSpPr>
      <dsp:spPr>
        <a:xfrm>
          <a:off x="414909" y="1051559"/>
          <a:ext cx="754380" cy="75438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7A086-FD1F-488E-A15E-FFD163C8DE10}">
      <dsp:nvSpPr>
        <dsp:cNvPr id="0" name=""/>
        <dsp:cNvSpPr/>
      </dsp:nvSpPr>
      <dsp:spPr>
        <a:xfrm>
          <a:off x="1584198" y="742949"/>
          <a:ext cx="4911851"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We want to use a drone to access sensors from a distance to collect data</a:t>
          </a:r>
          <a:endParaRPr lang="en-US" sz="1900" kern="1200"/>
        </a:p>
      </dsp:txBody>
      <dsp:txXfrm>
        <a:off x="1584198" y="742949"/>
        <a:ext cx="4911851" cy="1371600"/>
      </dsp:txXfrm>
    </dsp:sp>
    <dsp:sp modelId="{F570EF9F-EC68-4969-B1D2-E3B436CC121C}">
      <dsp:nvSpPr>
        <dsp:cNvPr id="0" name=""/>
        <dsp:cNvSpPr/>
      </dsp:nvSpPr>
      <dsp:spPr>
        <a:xfrm>
          <a:off x="0" y="2457450"/>
          <a:ext cx="6496050" cy="13716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8DAB9-4832-4756-B17C-B1F0B75266EA}">
      <dsp:nvSpPr>
        <dsp:cNvPr id="0" name=""/>
        <dsp:cNvSpPr/>
      </dsp:nvSpPr>
      <dsp:spPr>
        <a:xfrm>
          <a:off x="414909" y="2766060"/>
          <a:ext cx="754380" cy="75438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239DB7-DC37-4446-82F7-A7821143B259}">
      <dsp:nvSpPr>
        <dsp:cNvPr id="0" name=""/>
        <dsp:cNvSpPr/>
      </dsp:nvSpPr>
      <dsp:spPr>
        <a:xfrm>
          <a:off x="1584198" y="2457450"/>
          <a:ext cx="2923222"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Plan and implement a</a:t>
          </a:r>
          <a:r>
            <a:rPr lang="ru-RU" sz="1900" b="0" i="0" kern="1200"/>
            <a:t> </a:t>
          </a:r>
          <a:r>
            <a:rPr lang="en-US" sz="1900" b="0" i="0" kern="1200"/>
            <a:t>protocol between sensors and the drone to</a:t>
          </a:r>
          <a:endParaRPr lang="en-US" sz="1900" kern="1200"/>
        </a:p>
      </dsp:txBody>
      <dsp:txXfrm>
        <a:off x="1584198" y="2457450"/>
        <a:ext cx="2923222" cy="1371600"/>
      </dsp:txXfrm>
    </dsp:sp>
    <dsp:sp modelId="{E0484CEE-1639-4A90-89A3-44DF617F929D}">
      <dsp:nvSpPr>
        <dsp:cNvPr id="0" name=""/>
        <dsp:cNvSpPr/>
      </dsp:nvSpPr>
      <dsp:spPr>
        <a:xfrm>
          <a:off x="4507420" y="2457450"/>
          <a:ext cx="1988629"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622300">
            <a:lnSpc>
              <a:spcPct val="90000"/>
            </a:lnSpc>
            <a:spcBef>
              <a:spcPct val="0"/>
            </a:spcBef>
            <a:spcAft>
              <a:spcPct val="35000"/>
            </a:spcAft>
            <a:buNone/>
          </a:pPr>
          <a:r>
            <a:rPr lang="en-US" sz="1400" b="0" i="0" kern="1200"/>
            <a:t>Minimize battery usage</a:t>
          </a:r>
          <a:endParaRPr lang="en-US" sz="1400" kern="1200"/>
        </a:p>
        <a:p>
          <a:pPr marL="0" lvl="0" indent="0" algn="l" defTabSz="622300">
            <a:lnSpc>
              <a:spcPct val="90000"/>
            </a:lnSpc>
            <a:spcBef>
              <a:spcPct val="0"/>
            </a:spcBef>
            <a:spcAft>
              <a:spcPct val="35000"/>
            </a:spcAft>
            <a:buNone/>
          </a:pPr>
          <a:r>
            <a:rPr lang="en-US" sz="1400" b="0" i="0" kern="1200"/>
            <a:t>Minimize drone flight time and number of flights</a:t>
          </a:r>
          <a:endParaRPr lang="en-US" sz="1400" kern="1200"/>
        </a:p>
      </dsp:txBody>
      <dsp:txXfrm>
        <a:off x="4507420" y="2457450"/>
        <a:ext cx="1988629" cy="1371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01998-1CF3-47E5-98D0-EBA3FF6EBA84}">
      <dsp:nvSpPr>
        <dsp:cNvPr id="0" name=""/>
        <dsp:cNvSpPr/>
      </dsp:nvSpPr>
      <dsp:spPr>
        <a:xfrm>
          <a:off x="0" y="413"/>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EED83-1E46-46F1-A437-332076B281D5}">
      <dsp:nvSpPr>
        <dsp:cNvPr id="0" name=""/>
        <dsp:cNvSpPr/>
      </dsp:nvSpPr>
      <dsp:spPr>
        <a:xfrm>
          <a:off x="172357" y="128614"/>
          <a:ext cx="313378" cy="31337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82731-EC33-4D20-A1ED-E275AC47A35C}">
      <dsp:nvSpPr>
        <dsp:cNvPr id="0" name=""/>
        <dsp:cNvSpPr/>
      </dsp:nvSpPr>
      <dsp:spPr>
        <a:xfrm>
          <a:off x="658093" y="413"/>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a:t>LoRaWAN is a point-to-multipoint networking protocol</a:t>
          </a:r>
        </a:p>
      </dsp:txBody>
      <dsp:txXfrm>
        <a:off x="658093" y="413"/>
        <a:ext cx="5837956" cy="569778"/>
      </dsp:txXfrm>
    </dsp:sp>
    <dsp:sp modelId="{5D52BA76-0108-4584-9FA4-F42C721EA93C}">
      <dsp:nvSpPr>
        <dsp:cNvPr id="0" name=""/>
        <dsp:cNvSpPr/>
      </dsp:nvSpPr>
      <dsp:spPr>
        <a:xfrm>
          <a:off x="0" y="712636"/>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1056B-9CCD-4CA0-BAAE-CF13EAECFF27}">
      <dsp:nvSpPr>
        <dsp:cNvPr id="0" name=""/>
        <dsp:cNvSpPr/>
      </dsp:nvSpPr>
      <dsp:spPr>
        <a:xfrm>
          <a:off x="172357" y="840836"/>
          <a:ext cx="313378" cy="31337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9AF52-3B20-47DF-8A15-3D6367741697}">
      <dsp:nvSpPr>
        <dsp:cNvPr id="0" name=""/>
        <dsp:cNvSpPr/>
      </dsp:nvSpPr>
      <dsp:spPr>
        <a:xfrm>
          <a:off x="658093" y="712636"/>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Long range (up to 15km)</a:t>
          </a:r>
        </a:p>
      </dsp:txBody>
      <dsp:txXfrm>
        <a:off x="658093" y="712636"/>
        <a:ext cx="5837956" cy="569778"/>
      </dsp:txXfrm>
    </dsp:sp>
    <dsp:sp modelId="{1AC8BDB8-C781-472F-9C6C-10A1B408F8E7}">
      <dsp:nvSpPr>
        <dsp:cNvPr id="0" name=""/>
        <dsp:cNvSpPr/>
      </dsp:nvSpPr>
      <dsp:spPr>
        <a:xfrm>
          <a:off x="0" y="1424859"/>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ACE08-1952-4C69-B010-A0AAB814754D}">
      <dsp:nvSpPr>
        <dsp:cNvPr id="0" name=""/>
        <dsp:cNvSpPr/>
      </dsp:nvSpPr>
      <dsp:spPr>
        <a:xfrm>
          <a:off x="172357" y="1553059"/>
          <a:ext cx="313378" cy="31337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B2B8CB-F8A6-4E97-AF40-A0799E0499A3}">
      <dsp:nvSpPr>
        <dsp:cNvPr id="0" name=""/>
        <dsp:cNvSpPr/>
      </dsp:nvSpPr>
      <dsp:spPr>
        <a:xfrm>
          <a:off x="658093" y="1424859"/>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power (up to few years of battery life) </a:t>
          </a:r>
        </a:p>
      </dsp:txBody>
      <dsp:txXfrm>
        <a:off x="658093" y="1424859"/>
        <a:ext cx="5837956" cy="569778"/>
      </dsp:txXfrm>
    </dsp:sp>
    <dsp:sp modelId="{8080B6D2-2CBF-47D0-BC8F-2A0EE9541C96}">
      <dsp:nvSpPr>
        <dsp:cNvPr id="0" name=""/>
        <dsp:cNvSpPr/>
      </dsp:nvSpPr>
      <dsp:spPr>
        <a:xfrm>
          <a:off x="0" y="2137082"/>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659CF-93B4-4175-8583-C54DCD418CF7}">
      <dsp:nvSpPr>
        <dsp:cNvPr id="0" name=""/>
        <dsp:cNvSpPr/>
      </dsp:nvSpPr>
      <dsp:spPr>
        <a:xfrm>
          <a:off x="172357" y="2265282"/>
          <a:ext cx="313378" cy="31337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1B8F90-DC31-4C7E-91CF-1191706357DE}">
      <dsp:nvSpPr>
        <dsp:cNvPr id="0" name=""/>
        <dsp:cNvSpPr/>
      </dsp:nvSpPr>
      <dsp:spPr>
        <a:xfrm>
          <a:off x="658093" y="2137082"/>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Bandwidth (</a:t>
          </a:r>
          <a:r>
            <a:rPr lang="en-US" sz="1600" b="0" i="0" kern="1200" dirty="0"/>
            <a:t>250bit/s to 11kbit/s)</a:t>
          </a:r>
          <a:endParaRPr lang="en-US" sz="1600" kern="1200" dirty="0"/>
        </a:p>
      </dsp:txBody>
      <dsp:txXfrm>
        <a:off x="658093" y="2137082"/>
        <a:ext cx="5837956" cy="569778"/>
      </dsp:txXfrm>
    </dsp:sp>
    <dsp:sp modelId="{8B269D2C-6596-4885-A2B5-B241E2631D3A}">
      <dsp:nvSpPr>
        <dsp:cNvPr id="0" name=""/>
        <dsp:cNvSpPr/>
      </dsp:nvSpPr>
      <dsp:spPr>
        <a:xfrm>
          <a:off x="0" y="2849305"/>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D3BC6-C59B-493E-8C60-7BE1A0317E37}">
      <dsp:nvSpPr>
        <dsp:cNvPr id="0" name=""/>
        <dsp:cNvSpPr/>
      </dsp:nvSpPr>
      <dsp:spPr>
        <a:xfrm>
          <a:off x="172357" y="2977505"/>
          <a:ext cx="313378" cy="31337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957EA-9F6B-47DE-9851-5AC90DD962F0}">
      <dsp:nvSpPr>
        <dsp:cNvPr id="0" name=""/>
        <dsp:cNvSpPr/>
      </dsp:nvSpPr>
      <dsp:spPr>
        <a:xfrm>
          <a:off x="658093" y="2849305"/>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cost (</a:t>
          </a:r>
          <a:r>
            <a:rPr lang="en-US" sz="1600" b="0" i="0" kern="1200" dirty="0"/>
            <a:t>less than 20€ CAPEX per node)</a:t>
          </a:r>
          <a:endParaRPr lang="en-US" sz="1600" kern="1200" dirty="0"/>
        </a:p>
      </dsp:txBody>
      <dsp:txXfrm>
        <a:off x="658093" y="2849305"/>
        <a:ext cx="5837956" cy="569778"/>
      </dsp:txXfrm>
    </dsp:sp>
    <dsp:sp modelId="{B755FA6D-0E7B-4161-B965-793B4BD3B430}">
      <dsp:nvSpPr>
        <dsp:cNvPr id="0" name=""/>
        <dsp:cNvSpPr/>
      </dsp:nvSpPr>
      <dsp:spPr>
        <a:xfrm>
          <a:off x="0" y="3561528"/>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97273-36F9-40AF-A185-C18FB382959D}">
      <dsp:nvSpPr>
        <dsp:cNvPr id="0" name=""/>
        <dsp:cNvSpPr/>
      </dsp:nvSpPr>
      <dsp:spPr>
        <a:xfrm>
          <a:off x="172357" y="3689728"/>
          <a:ext cx="313378" cy="31337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06EEC2-C238-46E1-AAA6-BBA5CB33E896}">
      <dsp:nvSpPr>
        <dsp:cNvPr id="0" name=""/>
        <dsp:cNvSpPr/>
      </dsp:nvSpPr>
      <dsp:spPr>
        <a:xfrm>
          <a:off x="658093" y="3561528"/>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Security (</a:t>
          </a:r>
          <a:r>
            <a:rPr lang="en-US" sz="1600" b="0" i="0" kern="1200" dirty="0"/>
            <a:t>128bit end-to-end encrypted)</a:t>
          </a:r>
          <a:endParaRPr lang="en-US" sz="1600" kern="1200" dirty="0"/>
        </a:p>
      </dsp:txBody>
      <dsp:txXfrm>
        <a:off x="658093" y="3561528"/>
        <a:ext cx="5837956" cy="569778"/>
      </dsp:txXfrm>
    </dsp:sp>
    <dsp:sp modelId="{DB96DC14-5A70-487C-B5E6-8D322FA818D5}">
      <dsp:nvSpPr>
        <dsp:cNvPr id="0" name=""/>
        <dsp:cNvSpPr/>
      </dsp:nvSpPr>
      <dsp:spPr>
        <a:xfrm>
          <a:off x="0" y="4273750"/>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1D317-0060-40F0-9208-C6337EA767C9}">
      <dsp:nvSpPr>
        <dsp:cNvPr id="0" name=""/>
        <dsp:cNvSpPr/>
      </dsp:nvSpPr>
      <dsp:spPr>
        <a:xfrm>
          <a:off x="172357" y="4401950"/>
          <a:ext cx="313378" cy="313378"/>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E3D8B-9D94-4530-B971-F702264626A4}">
      <dsp:nvSpPr>
        <dsp:cNvPr id="0" name=""/>
        <dsp:cNvSpPr/>
      </dsp:nvSpPr>
      <dsp:spPr>
        <a:xfrm>
          <a:off x="658093" y="4273750"/>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Bidirectional communication.</a:t>
          </a:r>
        </a:p>
      </dsp:txBody>
      <dsp:txXfrm>
        <a:off x="658093" y="4273750"/>
        <a:ext cx="5837956" cy="569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170E5-5208-449B-8852-019E2010F217}">
      <dsp:nvSpPr>
        <dsp:cNvPr id="0" name=""/>
        <dsp:cNvSpPr/>
      </dsp:nvSpPr>
      <dsp:spPr>
        <a:xfrm>
          <a:off x="0" y="3441586"/>
          <a:ext cx="6496050" cy="1129605"/>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LoRaWAN is the best wireless protocol solution for our task!</a:t>
          </a:r>
        </a:p>
      </dsp:txBody>
      <dsp:txXfrm>
        <a:off x="0" y="3441586"/>
        <a:ext cx="6496050" cy="1129605"/>
      </dsp:txXfrm>
    </dsp:sp>
    <dsp:sp modelId="{F17CEAFF-D337-4F6B-9C07-432E6E77128F}">
      <dsp:nvSpPr>
        <dsp:cNvPr id="0" name=""/>
        <dsp:cNvSpPr/>
      </dsp:nvSpPr>
      <dsp:spPr>
        <a:xfrm rot="10800000">
          <a:off x="0" y="1721197"/>
          <a:ext cx="6496050" cy="1737333"/>
        </a:xfrm>
        <a:prstGeom prst="upArrowCallou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need a protocol that allows:</a:t>
          </a:r>
        </a:p>
      </dsp:txBody>
      <dsp:txXfrm rot="-10800000">
        <a:off x="0" y="1721197"/>
        <a:ext cx="6496050" cy="609803"/>
      </dsp:txXfrm>
    </dsp:sp>
    <dsp:sp modelId="{3F69EB42-645C-4296-B637-CDB71B0672AB}">
      <dsp:nvSpPr>
        <dsp:cNvPr id="0" name=""/>
        <dsp:cNvSpPr/>
      </dsp:nvSpPr>
      <dsp:spPr>
        <a:xfrm>
          <a:off x="3171" y="2331001"/>
          <a:ext cx="2163235" cy="51946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Long range communication</a:t>
          </a:r>
        </a:p>
      </dsp:txBody>
      <dsp:txXfrm>
        <a:off x="3171" y="2331001"/>
        <a:ext cx="2163235" cy="519462"/>
      </dsp:txXfrm>
    </dsp:sp>
    <dsp:sp modelId="{93A9FC50-1BC4-4792-9630-BB034130E00A}">
      <dsp:nvSpPr>
        <dsp:cNvPr id="0" name=""/>
        <dsp:cNvSpPr/>
      </dsp:nvSpPr>
      <dsp:spPr>
        <a:xfrm>
          <a:off x="2166407" y="2331001"/>
          <a:ext cx="2163235" cy="519462"/>
        </a:xfrm>
        <a:prstGeom prst="rect">
          <a:avLst/>
        </a:prstGeom>
        <a:solidFill>
          <a:schemeClr val="accent2">
            <a:tint val="40000"/>
            <a:alpha val="90000"/>
            <a:hueOff val="814885"/>
            <a:satOff val="-2356"/>
            <a:lumOff val="-50"/>
            <a:alphaOff val="0"/>
          </a:schemeClr>
        </a:solidFill>
        <a:ln w="9525" cap="rnd" cmpd="sng" algn="ctr">
          <a:solidFill>
            <a:schemeClr val="accent2">
              <a:tint val="40000"/>
              <a:alpha val="90000"/>
              <a:hueOff val="814885"/>
              <a:satOff val="-2356"/>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Low power usage</a:t>
          </a:r>
        </a:p>
      </dsp:txBody>
      <dsp:txXfrm>
        <a:off x="2166407" y="2331001"/>
        <a:ext cx="2163235" cy="519462"/>
      </dsp:txXfrm>
    </dsp:sp>
    <dsp:sp modelId="{C97A9DBD-17D1-4AEF-AE0A-E6937BCED889}">
      <dsp:nvSpPr>
        <dsp:cNvPr id="0" name=""/>
        <dsp:cNvSpPr/>
      </dsp:nvSpPr>
      <dsp:spPr>
        <a:xfrm>
          <a:off x="4329642" y="2331001"/>
          <a:ext cx="2163235" cy="519462"/>
        </a:xfrm>
        <a:prstGeom prst="rect">
          <a:avLst/>
        </a:prstGeom>
        <a:solidFill>
          <a:schemeClr val="accent2">
            <a:tint val="40000"/>
            <a:alpha val="90000"/>
            <a:hueOff val="1629769"/>
            <a:satOff val="-4713"/>
            <a:lumOff val="-100"/>
            <a:alphaOff val="0"/>
          </a:schemeClr>
        </a:solidFill>
        <a:ln w="9525" cap="rnd" cmpd="sng" algn="ctr">
          <a:solidFill>
            <a:schemeClr val="accent2">
              <a:tint val="40000"/>
              <a:alpha val="90000"/>
              <a:hueOff val="1629769"/>
              <a:satOff val="-4713"/>
              <a:lumOff val="-1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Synchronized for usage with multiple end nodes</a:t>
          </a:r>
        </a:p>
      </dsp:txBody>
      <dsp:txXfrm>
        <a:off x="4329642" y="2331001"/>
        <a:ext cx="2163235" cy="519462"/>
      </dsp:txXfrm>
    </dsp:sp>
    <dsp:sp modelId="{39362DD0-FE87-449A-BC4D-9859704FEC41}">
      <dsp:nvSpPr>
        <dsp:cNvPr id="0" name=""/>
        <dsp:cNvSpPr/>
      </dsp:nvSpPr>
      <dsp:spPr>
        <a:xfrm rot="10800000">
          <a:off x="0" y="808"/>
          <a:ext cx="6496050" cy="1737333"/>
        </a:xfrm>
        <a:prstGeom prst="upArrowCallou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GW is physically connected to the drone, the sensors are scattered across a large polygonal area and the server is offline until the drone returns and unloads the data.</a:t>
          </a:r>
        </a:p>
      </dsp:txBody>
      <dsp:txXfrm rot="10800000">
        <a:off x="0" y="808"/>
        <a:ext cx="6496050" cy="1128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63437-3D9F-4EAA-89CF-0780E91B960E}">
      <dsp:nvSpPr>
        <dsp:cNvPr id="0" name=""/>
        <dsp:cNvSpPr/>
      </dsp:nvSpPr>
      <dsp:spPr>
        <a:xfrm>
          <a:off x="0" y="3750030"/>
          <a:ext cx="1624012" cy="820415"/>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Experiment</a:t>
          </a:r>
        </a:p>
      </dsp:txBody>
      <dsp:txXfrm>
        <a:off x="0" y="3750030"/>
        <a:ext cx="1624012" cy="820415"/>
      </dsp:txXfrm>
    </dsp:sp>
    <dsp:sp modelId="{54671EDF-F5B7-4165-9F12-ABAAC477D490}">
      <dsp:nvSpPr>
        <dsp:cNvPr id="0" name=""/>
        <dsp:cNvSpPr/>
      </dsp:nvSpPr>
      <dsp:spPr>
        <a:xfrm>
          <a:off x="1624012" y="3750030"/>
          <a:ext cx="4872037" cy="820415"/>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Do live experiments of flying the drone to confirm that said algorithm works and that data from sensors has successfully been gathered.</a:t>
          </a:r>
        </a:p>
      </dsp:txBody>
      <dsp:txXfrm>
        <a:off x="1624012" y="3750030"/>
        <a:ext cx="4872037" cy="820415"/>
      </dsp:txXfrm>
    </dsp:sp>
    <dsp:sp modelId="{36B77010-18C3-4A61-9972-1E5984CF41A6}">
      <dsp:nvSpPr>
        <dsp:cNvPr id="0" name=""/>
        <dsp:cNvSpPr/>
      </dsp:nvSpPr>
      <dsp:spPr>
        <a:xfrm rot="10800000">
          <a:off x="0" y="2500538"/>
          <a:ext cx="1624012" cy="1261798"/>
        </a:xfrm>
        <a:prstGeom prst="upArrowCallout">
          <a:avLst>
            <a:gd name="adj1" fmla="val 5000"/>
            <a:gd name="adj2" fmla="val 10000"/>
            <a:gd name="adj3" fmla="val 15000"/>
            <a:gd name="adj4" fmla="val 64977"/>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w="9525" cap="rnd" cmpd="sng" algn="ctr">
          <a:solidFill>
            <a:schemeClr val="accent5">
              <a:hueOff val="2079079"/>
              <a:satOff val="-1338"/>
              <a:lumOff val="9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a:t>Create</a:t>
          </a:r>
        </a:p>
      </dsp:txBody>
      <dsp:txXfrm rot="-10800000">
        <a:off x="0" y="2500538"/>
        <a:ext cx="1624012" cy="820168"/>
      </dsp:txXfrm>
    </dsp:sp>
    <dsp:sp modelId="{C1B40647-8F1C-4FCC-9FF4-C89EFAFEAD8E}">
      <dsp:nvSpPr>
        <dsp:cNvPr id="0" name=""/>
        <dsp:cNvSpPr/>
      </dsp:nvSpPr>
      <dsp:spPr>
        <a:xfrm>
          <a:off x="1624012" y="2500538"/>
          <a:ext cx="4872037" cy="820168"/>
        </a:xfrm>
        <a:prstGeom prst="rect">
          <a:avLst/>
        </a:prstGeom>
        <a:solidFill>
          <a:schemeClr val="accent5">
            <a:tint val="40000"/>
            <a:alpha val="90000"/>
            <a:hueOff val="2009672"/>
            <a:satOff val="19"/>
            <a:lumOff val="154"/>
            <a:alphaOff val="0"/>
          </a:schemeClr>
        </a:solidFill>
        <a:ln w="9525" cap="rnd" cmpd="sng" algn="ctr">
          <a:solidFill>
            <a:schemeClr val="accent5">
              <a:tint val="40000"/>
              <a:alpha val="90000"/>
              <a:hueOff val="2009672"/>
              <a:satOff val="19"/>
              <a:lumOff val="1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Create a smart path planning algorithm for the drone to collect data from multiple scattered sensors with different signal radii.</a:t>
          </a:r>
        </a:p>
      </dsp:txBody>
      <dsp:txXfrm>
        <a:off x="1624012" y="2500538"/>
        <a:ext cx="4872037" cy="820168"/>
      </dsp:txXfrm>
    </dsp:sp>
    <dsp:sp modelId="{3E7076F2-6541-4C27-8EF7-AAB5C66E9D29}">
      <dsp:nvSpPr>
        <dsp:cNvPr id="0" name=""/>
        <dsp:cNvSpPr/>
      </dsp:nvSpPr>
      <dsp:spPr>
        <a:xfrm rot="10800000">
          <a:off x="0" y="1251046"/>
          <a:ext cx="1624012" cy="1261798"/>
        </a:xfrm>
        <a:prstGeom prst="upArrowCallout">
          <a:avLst>
            <a:gd name="adj1" fmla="val 5000"/>
            <a:gd name="adj2" fmla="val 10000"/>
            <a:gd name="adj3" fmla="val 15000"/>
            <a:gd name="adj4" fmla="val 64977"/>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w="9525" cap="rnd" cmpd="sng" algn="ctr">
          <a:solidFill>
            <a:schemeClr val="accent5">
              <a:hueOff val="4158159"/>
              <a:satOff val="-2675"/>
              <a:lumOff val="18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Modify</a:t>
          </a:r>
        </a:p>
      </dsp:txBody>
      <dsp:txXfrm rot="-10800000">
        <a:off x="0" y="1251046"/>
        <a:ext cx="1624012" cy="820168"/>
      </dsp:txXfrm>
    </dsp:sp>
    <dsp:sp modelId="{1E3332C7-3454-49E5-8062-E9FCF1429550}">
      <dsp:nvSpPr>
        <dsp:cNvPr id="0" name=""/>
        <dsp:cNvSpPr/>
      </dsp:nvSpPr>
      <dsp:spPr>
        <a:xfrm>
          <a:off x="1624012" y="1251046"/>
          <a:ext cx="4872037" cy="820168"/>
        </a:xfrm>
        <a:prstGeom prst="rect">
          <a:avLst/>
        </a:prstGeom>
        <a:solidFill>
          <a:schemeClr val="accent5">
            <a:tint val="40000"/>
            <a:alpha val="90000"/>
            <a:hueOff val="4019344"/>
            <a:satOff val="39"/>
            <a:lumOff val="309"/>
            <a:alphaOff val="0"/>
          </a:schemeClr>
        </a:solidFill>
        <a:ln w="9525" cap="rnd" cmpd="sng" algn="ctr">
          <a:solidFill>
            <a:schemeClr val="accent5">
              <a:tint val="40000"/>
              <a:alpha val="90000"/>
              <a:hueOff val="4019344"/>
              <a:satOff val="39"/>
              <a:lumOff val="3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dirty="0"/>
            <a:t>Allow GW to store packets received from sensors and then unload them to server via Ethernet.</a:t>
          </a:r>
        </a:p>
      </dsp:txBody>
      <dsp:txXfrm>
        <a:off x="1624012" y="1251046"/>
        <a:ext cx="4872037" cy="820168"/>
      </dsp:txXfrm>
    </dsp:sp>
    <dsp:sp modelId="{7CFD9585-ED8D-403A-B62A-55C45E22633A}">
      <dsp:nvSpPr>
        <dsp:cNvPr id="0" name=""/>
        <dsp:cNvSpPr/>
      </dsp:nvSpPr>
      <dsp:spPr>
        <a:xfrm rot="10800000">
          <a:off x="0" y="1554"/>
          <a:ext cx="1624012" cy="1261798"/>
        </a:xfrm>
        <a:prstGeom prst="upArrowCallout">
          <a:avLst>
            <a:gd name="adj1" fmla="val 5000"/>
            <a:gd name="adj2" fmla="val 10000"/>
            <a:gd name="adj3" fmla="val 15000"/>
            <a:gd name="adj4" fmla="val 64977"/>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Learn</a:t>
          </a:r>
        </a:p>
      </dsp:txBody>
      <dsp:txXfrm rot="-10800000">
        <a:off x="0" y="1554"/>
        <a:ext cx="1624012" cy="820168"/>
      </dsp:txXfrm>
    </dsp:sp>
    <dsp:sp modelId="{3E53B277-4B78-467F-A46A-3E2B82CE4BDD}">
      <dsp:nvSpPr>
        <dsp:cNvPr id="0" name=""/>
        <dsp:cNvSpPr/>
      </dsp:nvSpPr>
      <dsp:spPr>
        <a:xfrm>
          <a:off x="1624012" y="1554"/>
          <a:ext cx="4872037" cy="820168"/>
        </a:xfrm>
        <a:prstGeom prst="rect">
          <a:avLst/>
        </a:prstGeom>
        <a:solidFill>
          <a:schemeClr val="accent5">
            <a:tint val="40000"/>
            <a:alpha val="90000"/>
            <a:hueOff val="6029015"/>
            <a:satOff val="58"/>
            <a:lumOff val="463"/>
            <a:alphaOff val="0"/>
          </a:schemeClr>
        </a:solidFill>
        <a:ln w="9525" cap="rnd" cmpd="sng" algn="ctr">
          <a:solidFill>
            <a:schemeClr val="accent5">
              <a:tint val="40000"/>
              <a:alpha val="90000"/>
              <a:hueOff val="6029015"/>
              <a:satOff val="58"/>
              <a:lumOff val="4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Learn about LoRa and LoRaWAN protocols while getting practical experience in modifying said protocols for our purpose.</a:t>
          </a:r>
        </a:p>
      </dsp:txBody>
      <dsp:txXfrm>
        <a:off x="1624012" y="1554"/>
        <a:ext cx="4872037" cy="8201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60594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901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4257105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82679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666556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33247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57432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17288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23010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2788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2770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85644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E45EC5-0E34-43B0-AE57-E5EFBB08DE4B}" type="datetimeFigureOut">
              <a:rPr lang="aa-ET" smtClean="0"/>
              <a:t>07/20/2019</a:t>
            </a:fld>
            <a:endParaRPr lang="aa-ET"/>
          </a:p>
        </p:txBody>
      </p:sp>
      <p:sp>
        <p:nvSpPr>
          <p:cNvPr id="8" name="Footer Placeholder 7"/>
          <p:cNvSpPr>
            <a:spLocks noGrp="1"/>
          </p:cNvSpPr>
          <p:nvPr>
            <p:ph type="ftr" sz="quarter" idx="11"/>
          </p:nvPr>
        </p:nvSpPr>
        <p:spPr/>
        <p:txBody>
          <a:bodyPr/>
          <a:lstStyle/>
          <a:p>
            <a:endParaRPr lang="aa-ET"/>
          </a:p>
        </p:txBody>
      </p:sp>
      <p:sp>
        <p:nvSpPr>
          <p:cNvPr id="9" name="Slide Number Placeholder 8"/>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788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3"/>
          <p:cNvSpPr>
            <a:spLocks noGrp="1"/>
          </p:cNvSpPr>
          <p:nvPr>
            <p:ph type="ftr" sz="quarter" idx="11"/>
          </p:nvPr>
        </p:nvSpPr>
        <p:spPr/>
        <p:txBody>
          <a:bodyPr/>
          <a:lstStyle/>
          <a:p>
            <a:endParaRPr lang="aa-ET"/>
          </a:p>
        </p:txBody>
      </p:sp>
      <p:sp>
        <p:nvSpPr>
          <p:cNvPr id="6" name="Slide Number Placeholder 4"/>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98806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2"/>
          <p:cNvSpPr>
            <a:spLocks noGrp="1"/>
          </p:cNvSpPr>
          <p:nvPr>
            <p:ph type="ftr" sz="quarter" idx="11"/>
          </p:nvPr>
        </p:nvSpPr>
        <p:spPr/>
        <p:txBody>
          <a:bodyPr/>
          <a:lstStyle/>
          <a:p>
            <a:endParaRPr lang="aa-ET"/>
          </a:p>
        </p:txBody>
      </p:sp>
      <p:sp>
        <p:nvSpPr>
          <p:cNvPr id="6" name="Slide Number Placeholder 3"/>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2632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5"/>
          <p:cNvSpPr>
            <a:spLocks noGrp="1"/>
          </p:cNvSpPr>
          <p:nvPr>
            <p:ph type="ftr" sz="quarter" idx="11"/>
          </p:nvPr>
        </p:nvSpPr>
        <p:spPr/>
        <p:txBody>
          <a:bodyPr/>
          <a:lstStyle/>
          <a:p>
            <a:endParaRPr lang="aa-ET"/>
          </a:p>
        </p:txBody>
      </p:sp>
      <p:sp>
        <p:nvSpPr>
          <p:cNvPr id="6"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46515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58328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EE45EC5-0E34-43B0-AE57-E5EFBB08DE4B}" type="datetimeFigureOut">
              <a:rPr lang="aa-ET" smtClean="0"/>
              <a:t>07/20/2019</a:t>
            </a:fld>
            <a:endParaRPr lang="aa-E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a-E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570F0CF-0A71-460E-B6ED-8A70198C778A}" type="slidenum">
              <a:rPr lang="aa-ET" smtClean="0"/>
              <a:t>‹#›</a:t>
            </a:fld>
            <a:endParaRPr lang="aa-ET"/>
          </a:p>
        </p:txBody>
      </p:sp>
    </p:spTree>
    <p:extLst>
      <p:ext uri="{BB962C8B-B14F-4D97-AF65-F5344CB8AC3E}">
        <p14:creationId xmlns:p14="http://schemas.microsoft.com/office/powerpoint/2010/main" val="577921509"/>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47BAF-963C-4F11-9D21-DA1188F34201}"/>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1800146"/>
          </a:xfrm>
          <a:prstGeom prst="rect">
            <a:avLst/>
          </a:prstGeom>
        </p:spPr>
      </p:pic>
      <p:pic>
        <p:nvPicPr>
          <p:cNvPr id="5" name="Picture 4">
            <a:extLst>
              <a:ext uri="{FF2B5EF4-FFF2-40B4-BE49-F238E27FC236}">
                <a16:creationId xmlns:a16="http://schemas.microsoft.com/office/drawing/2014/main" id="{1E8F96E6-1117-4F29-890A-771B14F33384}"/>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15660" r="18520" b="19437"/>
          <a:stretch/>
        </p:blipFill>
        <p:spPr>
          <a:xfrm>
            <a:off x="0" y="1800146"/>
            <a:ext cx="3787031" cy="1794860"/>
          </a:xfrm>
          <a:prstGeom prst="rect">
            <a:avLst/>
          </a:prstGeom>
        </p:spPr>
      </p:pic>
      <p:sp>
        <p:nvSpPr>
          <p:cNvPr id="6" name="Rectangle 5">
            <a:extLst>
              <a:ext uri="{FF2B5EF4-FFF2-40B4-BE49-F238E27FC236}">
                <a16:creationId xmlns:a16="http://schemas.microsoft.com/office/drawing/2014/main" id="{CB633AF2-55D2-4341-85CB-3093EF06A57B}"/>
              </a:ext>
            </a:extLst>
          </p:cNvPr>
          <p:cNvSpPr/>
          <p:nvPr/>
        </p:nvSpPr>
        <p:spPr>
          <a:xfrm>
            <a:off x="4034480" y="2505670"/>
            <a:ext cx="682430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dirty="0">
                <a:ln w="0"/>
                <a:effectLst>
                  <a:outerShdw blurRad="38100" dist="19050" dir="2700000" algn="tl" rotWithShape="0">
                    <a:schemeClr val="dk1">
                      <a:alpha val="40000"/>
                    </a:schemeClr>
                  </a:outerShdw>
                </a:effectLst>
              </a:rPr>
              <a:t>Project Presentation</a:t>
            </a:r>
          </a:p>
        </p:txBody>
      </p:sp>
      <p:sp>
        <p:nvSpPr>
          <p:cNvPr id="7" name="Rectangle 6">
            <a:extLst>
              <a:ext uri="{FF2B5EF4-FFF2-40B4-BE49-F238E27FC236}">
                <a16:creationId xmlns:a16="http://schemas.microsoft.com/office/drawing/2014/main" id="{FE9EBF66-3B72-43A3-8952-2AC82823776B}"/>
              </a:ext>
            </a:extLst>
          </p:cNvPr>
          <p:cNvSpPr/>
          <p:nvPr/>
        </p:nvSpPr>
        <p:spPr>
          <a:xfrm>
            <a:off x="1574570" y="3905399"/>
            <a:ext cx="9042860"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Collecting information from sensors</a:t>
            </a:r>
          </a:p>
          <a:p>
            <a:pPr algn="ctr"/>
            <a:r>
              <a:rPr lang="en-US" sz="4000" b="1" dirty="0">
                <a:ln/>
                <a:solidFill>
                  <a:schemeClr val="accent4"/>
                </a:solidFill>
              </a:rPr>
              <a:t>using drone</a:t>
            </a:r>
            <a:endParaRPr lang="en-US" sz="4000" b="1" cap="none" spc="0" dirty="0">
              <a:ln/>
              <a:solidFill>
                <a:schemeClr val="accent4"/>
              </a:solidFill>
              <a:effectLst/>
            </a:endParaRPr>
          </a:p>
        </p:txBody>
      </p:sp>
      <p:sp>
        <p:nvSpPr>
          <p:cNvPr id="8" name="Rectangle 7">
            <a:extLst>
              <a:ext uri="{FF2B5EF4-FFF2-40B4-BE49-F238E27FC236}">
                <a16:creationId xmlns:a16="http://schemas.microsoft.com/office/drawing/2014/main" id="{88DFABBF-7577-4C86-8C9F-7839B525D7B3}"/>
              </a:ext>
            </a:extLst>
          </p:cNvPr>
          <p:cNvSpPr/>
          <p:nvPr/>
        </p:nvSpPr>
        <p:spPr>
          <a:xfrm>
            <a:off x="100571" y="5672611"/>
            <a:ext cx="6394699" cy="107721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Maxim Kolchinsky, Ilya Freidkin</a:t>
            </a:r>
          </a:p>
          <a:p>
            <a:pPr algn="ctr"/>
            <a:r>
              <a:rPr lang="en-US" sz="32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Itzik</a:t>
            </a: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Ashkenazi, Aviel Glam</a:t>
            </a:r>
          </a:p>
        </p:txBody>
      </p:sp>
    </p:spTree>
    <p:extLst>
      <p:ext uri="{BB962C8B-B14F-4D97-AF65-F5344CB8AC3E}">
        <p14:creationId xmlns:p14="http://schemas.microsoft.com/office/powerpoint/2010/main" val="87298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Path Planning</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pic>
        <p:nvPicPr>
          <p:cNvPr id="33"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2948473" y="3093951"/>
            <a:ext cx="2109550" cy="1400531"/>
          </a:xfrm>
          <a:prstGeom prst="rect">
            <a:avLst/>
          </a:prstGeom>
        </p:spPr>
      </p:pic>
      <p:sp>
        <p:nvSpPr>
          <p:cNvPr id="34" name="TextBox 33">
            <a:extLst>
              <a:ext uri="{FF2B5EF4-FFF2-40B4-BE49-F238E27FC236}">
                <a16:creationId xmlns:a16="http://schemas.microsoft.com/office/drawing/2014/main" id="{99F3CCD7-95A9-436D-8DC6-4B974CEBDC5E}"/>
              </a:ext>
            </a:extLst>
          </p:cNvPr>
          <p:cNvSpPr txBox="1"/>
          <p:nvPr/>
        </p:nvSpPr>
        <p:spPr>
          <a:xfrm>
            <a:off x="3145748" y="4566373"/>
            <a:ext cx="1750523" cy="369332"/>
          </a:xfrm>
          <a:prstGeom prst="rect">
            <a:avLst/>
          </a:prstGeom>
          <a:noFill/>
        </p:spPr>
        <p:txBody>
          <a:bodyPr wrap="square" rtlCol="0">
            <a:spAutoFit/>
          </a:bodyPr>
          <a:lstStyle/>
          <a:p>
            <a:r>
              <a:rPr lang="en-US" dirty="0"/>
              <a:t>Path Planning</a:t>
            </a:r>
            <a:endParaRPr lang="aa-ET" dirty="0"/>
          </a:p>
        </p:txBody>
      </p:sp>
      <p:sp>
        <p:nvSpPr>
          <p:cNvPr id="35" name="Arrow: Right 41">
            <a:extLst>
              <a:ext uri="{FF2B5EF4-FFF2-40B4-BE49-F238E27FC236}">
                <a16:creationId xmlns:a16="http://schemas.microsoft.com/office/drawing/2014/main" id="{ADE04750-B756-42C0-8FF7-27D9529E772F}"/>
              </a:ext>
            </a:extLst>
          </p:cNvPr>
          <p:cNvSpPr/>
          <p:nvPr/>
        </p:nvSpPr>
        <p:spPr>
          <a:xfrm>
            <a:off x="5250834" y="3582473"/>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36"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6563262" y="3093951"/>
            <a:ext cx="2049874" cy="1462798"/>
          </a:xfrm>
          <a:prstGeom prst="rect">
            <a:avLst/>
          </a:prstGeom>
        </p:spPr>
      </p:pic>
      <p:sp>
        <p:nvSpPr>
          <p:cNvPr id="37" name="TextBox 36">
            <a:extLst>
              <a:ext uri="{FF2B5EF4-FFF2-40B4-BE49-F238E27FC236}">
                <a16:creationId xmlns:a16="http://schemas.microsoft.com/office/drawing/2014/main" id="{F1F9E491-6F5D-4210-BEA0-E928B682C360}"/>
              </a:ext>
            </a:extLst>
          </p:cNvPr>
          <p:cNvSpPr txBox="1"/>
          <p:nvPr/>
        </p:nvSpPr>
        <p:spPr>
          <a:xfrm>
            <a:off x="6647838" y="4631916"/>
            <a:ext cx="1965298" cy="369332"/>
          </a:xfrm>
          <a:prstGeom prst="rect">
            <a:avLst/>
          </a:prstGeom>
          <a:noFill/>
        </p:spPr>
        <p:txBody>
          <a:bodyPr wrap="square" rtlCol="0">
            <a:spAutoFit/>
          </a:bodyPr>
          <a:lstStyle/>
          <a:p>
            <a:r>
              <a:rPr lang="en-US" dirty="0"/>
              <a:t>Mission Planner</a:t>
            </a:r>
            <a:endParaRPr lang="aa-ET" dirty="0"/>
          </a:p>
        </p:txBody>
      </p:sp>
    </p:spTree>
    <p:extLst>
      <p:ext uri="{BB962C8B-B14F-4D97-AF65-F5344CB8AC3E}">
        <p14:creationId xmlns:p14="http://schemas.microsoft.com/office/powerpoint/2010/main" val="2297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
                                        </p:tgtEl>
                                      </p:cBhvr>
                                    </p:animEffect>
                                    <p:anim calcmode="lin" valueType="num">
                                      <p:cBhvr>
                                        <p:cTn id="7" dur="1000"/>
                                        <p:tgtEl>
                                          <p:spTgt spid="40"/>
                                        </p:tgtEl>
                                        <p:attrNameLst>
                                          <p:attrName>ppt_x</p:attrName>
                                        </p:attrNameLst>
                                      </p:cBhvr>
                                      <p:tavLst>
                                        <p:tav tm="0">
                                          <p:val>
                                            <p:strVal val="ppt_x"/>
                                          </p:val>
                                        </p:tav>
                                        <p:tav tm="100000">
                                          <p:val>
                                            <p:strVal val="ppt_x"/>
                                          </p:val>
                                        </p:tav>
                                      </p:tavLst>
                                    </p:anim>
                                    <p:anim calcmode="lin" valueType="num">
                                      <p:cBhvr>
                                        <p:cTn id="8" dur="1000"/>
                                        <p:tgtEl>
                                          <p:spTgt spid="40"/>
                                        </p:tgtEl>
                                        <p:attrNameLst>
                                          <p:attrName>ppt_y</p:attrName>
                                        </p:attrNameLst>
                                      </p:cBhvr>
                                      <p:tavLst>
                                        <p:tav tm="0">
                                          <p:val>
                                            <p:strVal val="ppt_y"/>
                                          </p:val>
                                        </p:tav>
                                        <p:tav tm="100000">
                                          <p:val>
                                            <p:strVal val="ppt_y+.1"/>
                                          </p:val>
                                        </p:tav>
                                      </p:tavLst>
                                    </p:anim>
                                    <p:set>
                                      <p:cBhvr>
                                        <p:cTn id="9" dur="1" fill="hold">
                                          <p:stCondLst>
                                            <p:cond delay="999"/>
                                          </p:stCondLst>
                                        </p:cTn>
                                        <p:tgtEl>
                                          <p:spTgt spid="40"/>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1"/>
                                        </p:tgtEl>
                                      </p:cBhvr>
                                    </p:animEffect>
                                    <p:anim calcmode="lin" valueType="num">
                                      <p:cBhvr>
                                        <p:cTn id="12" dur="1000"/>
                                        <p:tgtEl>
                                          <p:spTgt spid="41"/>
                                        </p:tgtEl>
                                        <p:attrNameLst>
                                          <p:attrName>ppt_x</p:attrName>
                                        </p:attrNameLst>
                                      </p:cBhvr>
                                      <p:tavLst>
                                        <p:tav tm="0">
                                          <p:val>
                                            <p:strVal val="ppt_x"/>
                                          </p:val>
                                        </p:tav>
                                        <p:tav tm="100000">
                                          <p:val>
                                            <p:strVal val="ppt_x"/>
                                          </p:val>
                                        </p:tav>
                                      </p:tavLst>
                                    </p:anim>
                                    <p:anim calcmode="lin" valueType="num">
                                      <p:cBhvr>
                                        <p:cTn id="13" dur="1000"/>
                                        <p:tgtEl>
                                          <p:spTgt spid="41"/>
                                        </p:tgtEl>
                                        <p:attrNameLst>
                                          <p:attrName>ppt_y</p:attrName>
                                        </p:attrNameLst>
                                      </p:cBhvr>
                                      <p:tavLst>
                                        <p:tav tm="0">
                                          <p:val>
                                            <p:strVal val="ppt_y"/>
                                          </p:val>
                                        </p:tav>
                                        <p:tav tm="100000">
                                          <p:val>
                                            <p:strVal val="ppt_y+.1"/>
                                          </p:val>
                                        </p:tav>
                                      </p:tavLst>
                                    </p:anim>
                                    <p:set>
                                      <p:cBhvr>
                                        <p:cTn id="14" dur="1" fill="hold">
                                          <p:stCondLst>
                                            <p:cond delay="999"/>
                                          </p:stCondLst>
                                        </p:cTn>
                                        <p:tgtEl>
                                          <p:spTgt spid="4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42"/>
                                        </p:tgtEl>
                                      </p:cBhvr>
                                    </p:animEffect>
                                    <p:anim calcmode="lin" valueType="num">
                                      <p:cBhvr>
                                        <p:cTn id="17" dur="1000"/>
                                        <p:tgtEl>
                                          <p:spTgt spid="42"/>
                                        </p:tgtEl>
                                        <p:attrNameLst>
                                          <p:attrName>ppt_x</p:attrName>
                                        </p:attrNameLst>
                                      </p:cBhvr>
                                      <p:tavLst>
                                        <p:tav tm="0">
                                          <p:val>
                                            <p:strVal val="ppt_x"/>
                                          </p:val>
                                        </p:tav>
                                        <p:tav tm="100000">
                                          <p:val>
                                            <p:strVal val="ppt_x"/>
                                          </p:val>
                                        </p:tav>
                                      </p:tavLst>
                                    </p:anim>
                                    <p:anim calcmode="lin" valueType="num">
                                      <p:cBhvr>
                                        <p:cTn id="18" dur="1000"/>
                                        <p:tgtEl>
                                          <p:spTgt spid="42"/>
                                        </p:tgtEl>
                                        <p:attrNameLst>
                                          <p:attrName>ppt_y</p:attrName>
                                        </p:attrNameLst>
                                      </p:cBhvr>
                                      <p:tavLst>
                                        <p:tav tm="0">
                                          <p:val>
                                            <p:strVal val="ppt_y"/>
                                          </p:val>
                                        </p:tav>
                                        <p:tav tm="100000">
                                          <p:val>
                                            <p:strVal val="ppt_y+.1"/>
                                          </p:val>
                                        </p:tav>
                                      </p:tavLst>
                                    </p:anim>
                                    <p:set>
                                      <p:cBhvr>
                                        <p:cTn id="19" dur="1" fill="hold">
                                          <p:stCondLst>
                                            <p:cond delay="999"/>
                                          </p:stCondLst>
                                        </p:cTn>
                                        <p:tgtEl>
                                          <p:spTgt spid="4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3"/>
                                        </p:tgtEl>
                                      </p:cBhvr>
                                    </p:animEffect>
                                    <p:anim calcmode="lin" valueType="num">
                                      <p:cBhvr>
                                        <p:cTn id="22" dur="1000"/>
                                        <p:tgtEl>
                                          <p:spTgt spid="43"/>
                                        </p:tgtEl>
                                        <p:attrNameLst>
                                          <p:attrName>ppt_x</p:attrName>
                                        </p:attrNameLst>
                                      </p:cBhvr>
                                      <p:tavLst>
                                        <p:tav tm="0">
                                          <p:val>
                                            <p:strVal val="ppt_x"/>
                                          </p:val>
                                        </p:tav>
                                        <p:tav tm="100000">
                                          <p:val>
                                            <p:strVal val="ppt_x"/>
                                          </p:val>
                                        </p:tav>
                                      </p:tavLst>
                                    </p:anim>
                                    <p:anim calcmode="lin" valueType="num">
                                      <p:cBhvr>
                                        <p:cTn id="23" dur="1000"/>
                                        <p:tgtEl>
                                          <p:spTgt spid="43"/>
                                        </p:tgtEl>
                                        <p:attrNameLst>
                                          <p:attrName>ppt_y</p:attrName>
                                        </p:attrNameLst>
                                      </p:cBhvr>
                                      <p:tavLst>
                                        <p:tav tm="0">
                                          <p:val>
                                            <p:strVal val="ppt_y"/>
                                          </p:val>
                                        </p:tav>
                                        <p:tav tm="100000">
                                          <p:val>
                                            <p:strVal val="ppt_y+.1"/>
                                          </p:val>
                                        </p:tav>
                                      </p:tavLst>
                                    </p:anim>
                                    <p:set>
                                      <p:cBhvr>
                                        <p:cTn id="24" dur="1" fill="hold">
                                          <p:stCondLst>
                                            <p:cond delay="999"/>
                                          </p:stCondLst>
                                        </p:cTn>
                                        <p:tgtEl>
                                          <p:spTgt spid="4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44"/>
                                        </p:tgtEl>
                                      </p:cBhvr>
                                    </p:animEffect>
                                    <p:anim calcmode="lin" valueType="num">
                                      <p:cBhvr>
                                        <p:cTn id="27" dur="1000"/>
                                        <p:tgtEl>
                                          <p:spTgt spid="44"/>
                                        </p:tgtEl>
                                        <p:attrNameLst>
                                          <p:attrName>ppt_x</p:attrName>
                                        </p:attrNameLst>
                                      </p:cBhvr>
                                      <p:tavLst>
                                        <p:tav tm="0">
                                          <p:val>
                                            <p:strVal val="ppt_x"/>
                                          </p:val>
                                        </p:tav>
                                        <p:tav tm="100000">
                                          <p:val>
                                            <p:strVal val="ppt_x"/>
                                          </p:val>
                                        </p:tav>
                                      </p:tavLst>
                                    </p:anim>
                                    <p:anim calcmode="lin" valueType="num">
                                      <p:cBhvr>
                                        <p:cTn id="28" dur="1000"/>
                                        <p:tgtEl>
                                          <p:spTgt spid="44"/>
                                        </p:tgtEl>
                                        <p:attrNameLst>
                                          <p:attrName>ppt_y</p:attrName>
                                        </p:attrNameLst>
                                      </p:cBhvr>
                                      <p:tavLst>
                                        <p:tav tm="0">
                                          <p:val>
                                            <p:strVal val="ppt_y"/>
                                          </p:val>
                                        </p:tav>
                                        <p:tav tm="100000">
                                          <p:val>
                                            <p:strVal val="ppt_y+.1"/>
                                          </p:val>
                                        </p:tav>
                                      </p:tavLst>
                                    </p:anim>
                                    <p:set>
                                      <p:cBhvr>
                                        <p:cTn id="29" dur="1" fill="hold">
                                          <p:stCondLst>
                                            <p:cond delay="999"/>
                                          </p:stCondLst>
                                        </p:cTn>
                                        <p:tgtEl>
                                          <p:spTgt spid="4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45"/>
                                        </p:tgtEl>
                                      </p:cBhvr>
                                    </p:animEffect>
                                    <p:anim calcmode="lin" valueType="num">
                                      <p:cBhvr>
                                        <p:cTn id="32" dur="1000"/>
                                        <p:tgtEl>
                                          <p:spTgt spid="45"/>
                                        </p:tgtEl>
                                        <p:attrNameLst>
                                          <p:attrName>ppt_x</p:attrName>
                                        </p:attrNameLst>
                                      </p:cBhvr>
                                      <p:tavLst>
                                        <p:tav tm="0">
                                          <p:val>
                                            <p:strVal val="ppt_x"/>
                                          </p:val>
                                        </p:tav>
                                        <p:tav tm="100000">
                                          <p:val>
                                            <p:strVal val="ppt_x"/>
                                          </p:val>
                                        </p:tav>
                                      </p:tavLst>
                                    </p:anim>
                                    <p:anim calcmode="lin" valueType="num">
                                      <p:cBhvr>
                                        <p:cTn id="33" dur="1000"/>
                                        <p:tgtEl>
                                          <p:spTgt spid="45"/>
                                        </p:tgtEl>
                                        <p:attrNameLst>
                                          <p:attrName>ppt_y</p:attrName>
                                        </p:attrNameLst>
                                      </p:cBhvr>
                                      <p:tavLst>
                                        <p:tav tm="0">
                                          <p:val>
                                            <p:strVal val="ppt_y"/>
                                          </p:val>
                                        </p:tav>
                                        <p:tav tm="100000">
                                          <p:val>
                                            <p:strVal val="ppt_y+.1"/>
                                          </p:val>
                                        </p:tav>
                                      </p:tavLst>
                                    </p:anim>
                                    <p:set>
                                      <p:cBhvr>
                                        <p:cTn id="34" dur="1" fill="hold">
                                          <p:stCondLst>
                                            <p:cond delay="999"/>
                                          </p:stCondLst>
                                        </p:cTn>
                                        <p:tgtEl>
                                          <p:spTgt spid="45"/>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46"/>
                                        </p:tgtEl>
                                      </p:cBhvr>
                                    </p:animEffect>
                                    <p:anim calcmode="lin" valueType="num">
                                      <p:cBhvr>
                                        <p:cTn id="37" dur="1000"/>
                                        <p:tgtEl>
                                          <p:spTgt spid="46"/>
                                        </p:tgtEl>
                                        <p:attrNameLst>
                                          <p:attrName>ppt_x</p:attrName>
                                        </p:attrNameLst>
                                      </p:cBhvr>
                                      <p:tavLst>
                                        <p:tav tm="0">
                                          <p:val>
                                            <p:strVal val="ppt_x"/>
                                          </p:val>
                                        </p:tav>
                                        <p:tav tm="100000">
                                          <p:val>
                                            <p:strVal val="ppt_x"/>
                                          </p:val>
                                        </p:tav>
                                      </p:tavLst>
                                    </p:anim>
                                    <p:anim calcmode="lin" valueType="num">
                                      <p:cBhvr>
                                        <p:cTn id="38" dur="1000"/>
                                        <p:tgtEl>
                                          <p:spTgt spid="46"/>
                                        </p:tgtEl>
                                        <p:attrNameLst>
                                          <p:attrName>ppt_y</p:attrName>
                                        </p:attrNameLst>
                                      </p:cBhvr>
                                      <p:tavLst>
                                        <p:tav tm="0">
                                          <p:val>
                                            <p:strVal val="ppt_y"/>
                                          </p:val>
                                        </p:tav>
                                        <p:tav tm="100000">
                                          <p:val>
                                            <p:strVal val="ppt_y+.1"/>
                                          </p:val>
                                        </p:tav>
                                      </p:tavLst>
                                    </p:anim>
                                    <p:set>
                                      <p:cBhvr>
                                        <p:cTn id="39" dur="1" fill="hold">
                                          <p:stCondLst>
                                            <p:cond delay="999"/>
                                          </p:stCondLst>
                                        </p:cTn>
                                        <p:tgtEl>
                                          <p:spTgt spid="46"/>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47"/>
                                        </p:tgtEl>
                                      </p:cBhvr>
                                    </p:animEffect>
                                    <p:anim calcmode="lin" valueType="num">
                                      <p:cBhvr>
                                        <p:cTn id="42" dur="1000"/>
                                        <p:tgtEl>
                                          <p:spTgt spid="47"/>
                                        </p:tgtEl>
                                        <p:attrNameLst>
                                          <p:attrName>ppt_x</p:attrName>
                                        </p:attrNameLst>
                                      </p:cBhvr>
                                      <p:tavLst>
                                        <p:tav tm="0">
                                          <p:val>
                                            <p:strVal val="ppt_x"/>
                                          </p:val>
                                        </p:tav>
                                        <p:tav tm="100000">
                                          <p:val>
                                            <p:strVal val="ppt_x"/>
                                          </p:val>
                                        </p:tav>
                                      </p:tavLst>
                                    </p:anim>
                                    <p:anim calcmode="lin" valueType="num">
                                      <p:cBhvr>
                                        <p:cTn id="43" dur="1000"/>
                                        <p:tgtEl>
                                          <p:spTgt spid="47"/>
                                        </p:tgtEl>
                                        <p:attrNameLst>
                                          <p:attrName>ppt_y</p:attrName>
                                        </p:attrNameLst>
                                      </p:cBhvr>
                                      <p:tavLst>
                                        <p:tav tm="0">
                                          <p:val>
                                            <p:strVal val="ppt_y"/>
                                          </p:val>
                                        </p:tav>
                                        <p:tav tm="100000">
                                          <p:val>
                                            <p:strVal val="ppt_y+.1"/>
                                          </p:val>
                                        </p:tav>
                                      </p:tavLst>
                                    </p:anim>
                                    <p:set>
                                      <p:cBhvr>
                                        <p:cTn id="44" dur="1" fill="hold">
                                          <p:stCondLst>
                                            <p:cond delay="999"/>
                                          </p:stCondLst>
                                        </p:cTn>
                                        <p:tgtEl>
                                          <p:spTgt spid="47"/>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48"/>
                                        </p:tgtEl>
                                      </p:cBhvr>
                                    </p:animEffect>
                                    <p:anim calcmode="lin" valueType="num">
                                      <p:cBhvr>
                                        <p:cTn id="47" dur="1000"/>
                                        <p:tgtEl>
                                          <p:spTgt spid="48"/>
                                        </p:tgtEl>
                                        <p:attrNameLst>
                                          <p:attrName>ppt_x</p:attrName>
                                        </p:attrNameLst>
                                      </p:cBhvr>
                                      <p:tavLst>
                                        <p:tav tm="0">
                                          <p:val>
                                            <p:strVal val="ppt_x"/>
                                          </p:val>
                                        </p:tav>
                                        <p:tav tm="100000">
                                          <p:val>
                                            <p:strVal val="ppt_x"/>
                                          </p:val>
                                        </p:tav>
                                      </p:tavLst>
                                    </p:anim>
                                    <p:anim calcmode="lin" valueType="num">
                                      <p:cBhvr>
                                        <p:cTn id="48" dur="1000"/>
                                        <p:tgtEl>
                                          <p:spTgt spid="48"/>
                                        </p:tgtEl>
                                        <p:attrNameLst>
                                          <p:attrName>ppt_y</p:attrName>
                                        </p:attrNameLst>
                                      </p:cBhvr>
                                      <p:tavLst>
                                        <p:tav tm="0">
                                          <p:val>
                                            <p:strVal val="ppt_y"/>
                                          </p:val>
                                        </p:tav>
                                        <p:tav tm="100000">
                                          <p:val>
                                            <p:strVal val="ppt_y+.1"/>
                                          </p:val>
                                        </p:tav>
                                      </p:tavLst>
                                    </p:anim>
                                    <p:set>
                                      <p:cBhvr>
                                        <p:cTn id="49" dur="1" fill="hold">
                                          <p:stCondLst>
                                            <p:cond delay="999"/>
                                          </p:stCondLst>
                                        </p:cTn>
                                        <p:tgtEl>
                                          <p:spTgt spid="48"/>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49"/>
                                        </p:tgtEl>
                                      </p:cBhvr>
                                    </p:animEffect>
                                    <p:anim calcmode="lin" valueType="num">
                                      <p:cBhvr>
                                        <p:cTn id="52" dur="1000"/>
                                        <p:tgtEl>
                                          <p:spTgt spid="49"/>
                                        </p:tgtEl>
                                        <p:attrNameLst>
                                          <p:attrName>ppt_x</p:attrName>
                                        </p:attrNameLst>
                                      </p:cBhvr>
                                      <p:tavLst>
                                        <p:tav tm="0">
                                          <p:val>
                                            <p:strVal val="ppt_x"/>
                                          </p:val>
                                        </p:tav>
                                        <p:tav tm="100000">
                                          <p:val>
                                            <p:strVal val="ppt_x"/>
                                          </p:val>
                                        </p:tav>
                                      </p:tavLst>
                                    </p:anim>
                                    <p:anim calcmode="lin" valueType="num">
                                      <p:cBhvr>
                                        <p:cTn id="53" dur="1000"/>
                                        <p:tgtEl>
                                          <p:spTgt spid="49"/>
                                        </p:tgtEl>
                                        <p:attrNameLst>
                                          <p:attrName>ppt_y</p:attrName>
                                        </p:attrNameLst>
                                      </p:cBhvr>
                                      <p:tavLst>
                                        <p:tav tm="0">
                                          <p:val>
                                            <p:strVal val="ppt_y"/>
                                          </p:val>
                                        </p:tav>
                                        <p:tav tm="100000">
                                          <p:val>
                                            <p:strVal val="ppt_y+.1"/>
                                          </p:val>
                                        </p:tav>
                                      </p:tavLst>
                                    </p:anim>
                                    <p:set>
                                      <p:cBhvr>
                                        <p:cTn id="54" dur="1" fill="hold">
                                          <p:stCondLst>
                                            <p:cond delay="999"/>
                                          </p:stCondLst>
                                        </p:cTn>
                                        <p:tgtEl>
                                          <p:spTgt spid="49"/>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51"/>
                                        </p:tgtEl>
                                      </p:cBhvr>
                                    </p:animEffect>
                                    <p:anim calcmode="lin" valueType="num">
                                      <p:cBhvr>
                                        <p:cTn id="57" dur="1000"/>
                                        <p:tgtEl>
                                          <p:spTgt spid="51"/>
                                        </p:tgtEl>
                                        <p:attrNameLst>
                                          <p:attrName>ppt_x</p:attrName>
                                        </p:attrNameLst>
                                      </p:cBhvr>
                                      <p:tavLst>
                                        <p:tav tm="0">
                                          <p:val>
                                            <p:strVal val="ppt_x"/>
                                          </p:val>
                                        </p:tav>
                                        <p:tav tm="100000">
                                          <p:val>
                                            <p:strVal val="ppt_x"/>
                                          </p:val>
                                        </p:tav>
                                      </p:tavLst>
                                    </p:anim>
                                    <p:anim calcmode="lin" valueType="num">
                                      <p:cBhvr>
                                        <p:cTn id="58" dur="1000"/>
                                        <p:tgtEl>
                                          <p:spTgt spid="51"/>
                                        </p:tgtEl>
                                        <p:attrNameLst>
                                          <p:attrName>ppt_y</p:attrName>
                                        </p:attrNameLst>
                                      </p:cBhvr>
                                      <p:tavLst>
                                        <p:tav tm="0">
                                          <p:val>
                                            <p:strVal val="ppt_y"/>
                                          </p:val>
                                        </p:tav>
                                        <p:tav tm="100000">
                                          <p:val>
                                            <p:strVal val="ppt_y+.1"/>
                                          </p:val>
                                        </p:tav>
                                      </p:tavLst>
                                    </p:anim>
                                    <p:set>
                                      <p:cBhvr>
                                        <p:cTn id="59" dur="1" fill="hold">
                                          <p:stCondLst>
                                            <p:cond delay="999"/>
                                          </p:stCondLst>
                                        </p:cTn>
                                        <p:tgtEl>
                                          <p:spTgt spid="5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54"/>
                                        </p:tgtEl>
                                      </p:cBhvr>
                                    </p:animEffect>
                                    <p:anim calcmode="lin" valueType="num">
                                      <p:cBhvr>
                                        <p:cTn id="62" dur="1000"/>
                                        <p:tgtEl>
                                          <p:spTgt spid="54"/>
                                        </p:tgtEl>
                                        <p:attrNameLst>
                                          <p:attrName>ppt_x</p:attrName>
                                        </p:attrNameLst>
                                      </p:cBhvr>
                                      <p:tavLst>
                                        <p:tav tm="0">
                                          <p:val>
                                            <p:strVal val="ppt_x"/>
                                          </p:val>
                                        </p:tav>
                                        <p:tav tm="100000">
                                          <p:val>
                                            <p:strVal val="ppt_x"/>
                                          </p:val>
                                        </p:tav>
                                      </p:tavLst>
                                    </p:anim>
                                    <p:anim calcmode="lin" valueType="num">
                                      <p:cBhvr>
                                        <p:cTn id="63" dur="1000"/>
                                        <p:tgtEl>
                                          <p:spTgt spid="54"/>
                                        </p:tgtEl>
                                        <p:attrNameLst>
                                          <p:attrName>ppt_y</p:attrName>
                                        </p:attrNameLst>
                                      </p:cBhvr>
                                      <p:tavLst>
                                        <p:tav tm="0">
                                          <p:val>
                                            <p:strVal val="ppt_y"/>
                                          </p:val>
                                        </p:tav>
                                        <p:tav tm="100000">
                                          <p:val>
                                            <p:strVal val="ppt_y+.1"/>
                                          </p:val>
                                        </p:tav>
                                      </p:tavLst>
                                    </p:anim>
                                    <p:set>
                                      <p:cBhvr>
                                        <p:cTn id="64" dur="1" fill="hold">
                                          <p:stCondLst>
                                            <p:cond delay="999"/>
                                          </p:stCondLst>
                                        </p:cTn>
                                        <p:tgtEl>
                                          <p:spTgt spid="5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55"/>
                                        </p:tgtEl>
                                      </p:cBhvr>
                                    </p:animEffect>
                                    <p:anim calcmode="lin" valueType="num">
                                      <p:cBhvr>
                                        <p:cTn id="67" dur="1000"/>
                                        <p:tgtEl>
                                          <p:spTgt spid="55"/>
                                        </p:tgtEl>
                                        <p:attrNameLst>
                                          <p:attrName>ppt_x</p:attrName>
                                        </p:attrNameLst>
                                      </p:cBhvr>
                                      <p:tavLst>
                                        <p:tav tm="0">
                                          <p:val>
                                            <p:strVal val="ppt_x"/>
                                          </p:val>
                                        </p:tav>
                                        <p:tav tm="100000">
                                          <p:val>
                                            <p:strVal val="ppt_x"/>
                                          </p:val>
                                        </p:tav>
                                      </p:tavLst>
                                    </p:anim>
                                    <p:anim calcmode="lin" valueType="num">
                                      <p:cBhvr>
                                        <p:cTn id="68" dur="1000"/>
                                        <p:tgtEl>
                                          <p:spTgt spid="55"/>
                                        </p:tgtEl>
                                        <p:attrNameLst>
                                          <p:attrName>ppt_y</p:attrName>
                                        </p:attrNameLst>
                                      </p:cBhvr>
                                      <p:tavLst>
                                        <p:tav tm="0">
                                          <p:val>
                                            <p:strVal val="ppt_y"/>
                                          </p:val>
                                        </p:tav>
                                        <p:tav tm="100000">
                                          <p:val>
                                            <p:strVal val="ppt_y+.1"/>
                                          </p:val>
                                        </p:tav>
                                      </p:tavLst>
                                    </p:anim>
                                    <p:set>
                                      <p:cBhvr>
                                        <p:cTn id="69" dur="1" fill="hold">
                                          <p:stCondLst>
                                            <p:cond delay="999"/>
                                          </p:stCondLst>
                                        </p:cTn>
                                        <p:tgtEl>
                                          <p:spTgt spid="55"/>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56"/>
                                        </p:tgtEl>
                                      </p:cBhvr>
                                    </p:animEffect>
                                    <p:anim calcmode="lin" valueType="num">
                                      <p:cBhvr>
                                        <p:cTn id="72" dur="1000"/>
                                        <p:tgtEl>
                                          <p:spTgt spid="56"/>
                                        </p:tgtEl>
                                        <p:attrNameLst>
                                          <p:attrName>ppt_x</p:attrName>
                                        </p:attrNameLst>
                                      </p:cBhvr>
                                      <p:tavLst>
                                        <p:tav tm="0">
                                          <p:val>
                                            <p:strVal val="ppt_x"/>
                                          </p:val>
                                        </p:tav>
                                        <p:tav tm="100000">
                                          <p:val>
                                            <p:strVal val="ppt_x"/>
                                          </p:val>
                                        </p:tav>
                                      </p:tavLst>
                                    </p:anim>
                                    <p:anim calcmode="lin" valueType="num">
                                      <p:cBhvr>
                                        <p:cTn id="73" dur="1000"/>
                                        <p:tgtEl>
                                          <p:spTgt spid="56"/>
                                        </p:tgtEl>
                                        <p:attrNameLst>
                                          <p:attrName>ppt_y</p:attrName>
                                        </p:attrNameLst>
                                      </p:cBhvr>
                                      <p:tavLst>
                                        <p:tav tm="0">
                                          <p:val>
                                            <p:strVal val="ppt_y"/>
                                          </p:val>
                                        </p:tav>
                                        <p:tav tm="100000">
                                          <p:val>
                                            <p:strVal val="ppt_y+.1"/>
                                          </p:val>
                                        </p:tav>
                                      </p:tavLst>
                                    </p:anim>
                                    <p:set>
                                      <p:cBhvr>
                                        <p:cTn id="74" dur="1" fill="hold">
                                          <p:stCondLst>
                                            <p:cond delay="999"/>
                                          </p:stCondLst>
                                        </p:cTn>
                                        <p:tgtEl>
                                          <p:spTgt spid="56"/>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57"/>
                                        </p:tgtEl>
                                      </p:cBhvr>
                                    </p:animEffect>
                                    <p:anim calcmode="lin" valueType="num">
                                      <p:cBhvr>
                                        <p:cTn id="77" dur="1000"/>
                                        <p:tgtEl>
                                          <p:spTgt spid="57"/>
                                        </p:tgtEl>
                                        <p:attrNameLst>
                                          <p:attrName>ppt_x</p:attrName>
                                        </p:attrNameLst>
                                      </p:cBhvr>
                                      <p:tavLst>
                                        <p:tav tm="0">
                                          <p:val>
                                            <p:strVal val="ppt_x"/>
                                          </p:val>
                                        </p:tav>
                                        <p:tav tm="100000">
                                          <p:val>
                                            <p:strVal val="ppt_x"/>
                                          </p:val>
                                        </p:tav>
                                      </p:tavLst>
                                    </p:anim>
                                    <p:anim calcmode="lin" valueType="num">
                                      <p:cBhvr>
                                        <p:cTn id="78" dur="1000"/>
                                        <p:tgtEl>
                                          <p:spTgt spid="57"/>
                                        </p:tgtEl>
                                        <p:attrNameLst>
                                          <p:attrName>ppt_y</p:attrName>
                                        </p:attrNameLst>
                                      </p:cBhvr>
                                      <p:tavLst>
                                        <p:tav tm="0">
                                          <p:val>
                                            <p:strVal val="ppt_y"/>
                                          </p:val>
                                        </p:tav>
                                        <p:tav tm="100000">
                                          <p:val>
                                            <p:strVal val="ppt_y+.1"/>
                                          </p:val>
                                        </p:tav>
                                      </p:tavLst>
                                    </p:anim>
                                    <p:set>
                                      <p:cBhvr>
                                        <p:cTn id="79" dur="1" fill="hold">
                                          <p:stCondLst>
                                            <p:cond delay="999"/>
                                          </p:stCondLst>
                                        </p:cTn>
                                        <p:tgtEl>
                                          <p:spTgt spid="57"/>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60"/>
                                        </p:tgtEl>
                                      </p:cBhvr>
                                    </p:animEffect>
                                    <p:anim calcmode="lin" valueType="num">
                                      <p:cBhvr>
                                        <p:cTn id="82" dur="1000"/>
                                        <p:tgtEl>
                                          <p:spTgt spid="60"/>
                                        </p:tgtEl>
                                        <p:attrNameLst>
                                          <p:attrName>ppt_x</p:attrName>
                                        </p:attrNameLst>
                                      </p:cBhvr>
                                      <p:tavLst>
                                        <p:tav tm="0">
                                          <p:val>
                                            <p:strVal val="ppt_x"/>
                                          </p:val>
                                        </p:tav>
                                        <p:tav tm="100000">
                                          <p:val>
                                            <p:strVal val="ppt_x"/>
                                          </p:val>
                                        </p:tav>
                                      </p:tavLst>
                                    </p:anim>
                                    <p:anim calcmode="lin" valueType="num">
                                      <p:cBhvr>
                                        <p:cTn id="83" dur="1000"/>
                                        <p:tgtEl>
                                          <p:spTgt spid="60"/>
                                        </p:tgtEl>
                                        <p:attrNameLst>
                                          <p:attrName>ppt_y</p:attrName>
                                        </p:attrNameLst>
                                      </p:cBhvr>
                                      <p:tavLst>
                                        <p:tav tm="0">
                                          <p:val>
                                            <p:strVal val="ppt_y"/>
                                          </p:val>
                                        </p:tav>
                                        <p:tav tm="100000">
                                          <p:val>
                                            <p:strVal val="ppt_y+.1"/>
                                          </p:val>
                                        </p:tav>
                                      </p:tavLst>
                                    </p:anim>
                                    <p:set>
                                      <p:cBhvr>
                                        <p:cTn id="84" dur="1" fill="hold">
                                          <p:stCondLst>
                                            <p:cond delay="999"/>
                                          </p:stCondLst>
                                        </p:cTn>
                                        <p:tgtEl>
                                          <p:spTgt spid="60"/>
                                        </p:tgtEl>
                                        <p:attrNameLst>
                                          <p:attrName>style.visibility</p:attrName>
                                        </p:attrNameLst>
                                      </p:cBhvr>
                                      <p:to>
                                        <p:strVal val="hidden"/>
                                      </p:to>
                                    </p:set>
                                  </p:childTnLst>
                                </p:cTn>
                              </p:par>
                              <p:par>
                                <p:cTn id="85" presetID="42" presetClass="exit" presetSubtype="0" fill="hold" grpId="0" nodeType="withEffect">
                                  <p:stCondLst>
                                    <p:cond delay="0"/>
                                  </p:stCondLst>
                                  <p:childTnLst>
                                    <p:animEffect transition="out" filter="fade">
                                      <p:cBhvr>
                                        <p:cTn id="86" dur="1000"/>
                                        <p:tgtEl>
                                          <p:spTgt spid="61"/>
                                        </p:tgtEl>
                                      </p:cBhvr>
                                    </p:animEffect>
                                    <p:anim calcmode="lin" valueType="num">
                                      <p:cBhvr>
                                        <p:cTn id="87" dur="1000"/>
                                        <p:tgtEl>
                                          <p:spTgt spid="61"/>
                                        </p:tgtEl>
                                        <p:attrNameLst>
                                          <p:attrName>ppt_x</p:attrName>
                                        </p:attrNameLst>
                                      </p:cBhvr>
                                      <p:tavLst>
                                        <p:tav tm="0">
                                          <p:val>
                                            <p:strVal val="ppt_x"/>
                                          </p:val>
                                        </p:tav>
                                        <p:tav tm="100000">
                                          <p:val>
                                            <p:strVal val="ppt_x"/>
                                          </p:val>
                                        </p:tav>
                                      </p:tavLst>
                                    </p:anim>
                                    <p:anim calcmode="lin" valueType="num">
                                      <p:cBhvr>
                                        <p:cTn id="88" dur="1000"/>
                                        <p:tgtEl>
                                          <p:spTgt spid="61"/>
                                        </p:tgtEl>
                                        <p:attrNameLst>
                                          <p:attrName>ppt_y</p:attrName>
                                        </p:attrNameLst>
                                      </p:cBhvr>
                                      <p:tavLst>
                                        <p:tav tm="0">
                                          <p:val>
                                            <p:strVal val="ppt_y"/>
                                          </p:val>
                                        </p:tav>
                                        <p:tav tm="100000">
                                          <p:val>
                                            <p:strVal val="ppt_y+.1"/>
                                          </p:val>
                                        </p:tav>
                                      </p:tavLst>
                                    </p:anim>
                                    <p:set>
                                      <p:cBhvr>
                                        <p:cTn id="89" dur="1" fill="hold">
                                          <p:stCondLst>
                                            <p:cond delay="999"/>
                                          </p:stCondLst>
                                        </p:cTn>
                                        <p:tgtEl>
                                          <p:spTgt spid="61"/>
                                        </p:tgtEl>
                                        <p:attrNameLst>
                                          <p:attrName>style.visibility</p:attrName>
                                        </p:attrNameLst>
                                      </p:cBhvr>
                                      <p:to>
                                        <p:strVal val="hidden"/>
                                      </p:to>
                                    </p:set>
                                  </p:childTnLst>
                                </p:cTn>
                              </p:par>
                              <p:par>
                                <p:cTn id="90" presetID="42" presetClass="exit" presetSubtype="0" fill="hold" grpId="0" nodeType="withEffect">
                                  <p:stCondLst>
                                    <p:cond delay="0"/>
                                  </p:stCondLst>
                                  <p:childTnLst>
                                    <p:animEffect transition="out" filter="fade">
                                      <p:cBhvr>
                                        <p:cTn id="91" dur="1000"/>
                                        <p:tgtEl>
                                          <p:spTgt spid="62"/>
                                        </p:tgtEl>
                                      </p:cBhvr>
                                    </p:animEffect>
                                    <p:anim calcmode="lin" valueType="num">
                                      <p:cBhvr>
                                        <p:cTn id="92" dur="1000"/>
                                        <p:tgtEl>
                                          <p:spTgt spid="62"/>
                                        </p:tgtEl>
                                        <p:attrNameLst>
                                          <p:attrName>ppt_x</p:attrName>
                                        </p:attrNameLst>
                                      </p:cBhvr>
                                      <p:tavLst>
                                        <p:tav tm="0">
                                          <p:val>
                                            <p:strVal val="ppt_x"/>
                                          </p:val>
                                        </p:tav>
                                        <p:tav tm="100000">
                                          <p:val>
                                            <p:strVal val="ppt_x"/>
                                          </p:val>
                                        </p:tav>
                                      </p:tavLst>
                                    </p:anim>
                                    <p:anim calcmode="lin" valueType="num">
                                      <p:cBhvr>
                                        <p:cTn id="93" dur="1000"/>
                                        <p:tgtEl>
                                          <p:spTgt spid="62"/>
                                        </p:tgtEl>
                                        <p:attrNameLst>
                                          <p:attrName>ppt_y</p:attrName>
                                        </p:attrNameLst>
                                      </p:cBhvr>
                                      <p:tavLst>
                                        <p:tav tm="0">
                                          <p:val>
                                            <p:strVal val="ppt_y"/>
                                          </p:val>
                                        </p:tav>
                                        <p:tav tm="100000">
                                          <p:val>
                                            <p:strVal val="ppt_y+.1"/>
                                          </p:val>
                                        </p:tav>
                                      </p:tavLst>
                                    </p:anim>
                                    <p:set>
                                      <p:cBhvr>
                                        <p:cTn id="94" dur="1" fill="hold">
                                          <p:stCondLst>
                                            <p:cond delay="999"/>
                                          </p:stCondLst>
                                        </p:cTn>
                                        <p:tgtEl>
                                          <p:spTgt spid="62"/>
                                        </p:tgtEl>
                                        <p:attrNameLst>
                                          <p:attrName>style.visibility</p:attrName>
                                        </p:attrNameLst>
                                      </p:cBhvr>
                                      <p:to>
                                        <p:strVal val="hidden"/>
                                      </p:to>
                                    </p:set>
                                  </p:childTnLst>
                                </p:cTn>
                              </p:par>
                              <p:par>
                                <p:cTn id="95" presetID="42" presetClass="exit" presetSubtype="0" fill="hold" grpId="0" nodeType="withEffect">
                                  <p:stCondLst>
                                    <p:cond delay="0"/>
                                  </p:stCondLst>
                                  <p:childTnLst>
                                    <p:animEffect transition="out" filter="fade">
                                      <p:cBhvr>
                                        <p:cTn id="96" dur="1000"/>
                                        <p:tgtEl>
                                          <p:spTgt spid="63"/>
                                        </p:tgtEl>
                                      </p:cBhvr>
                                    </p:animEffect>
                                    <p:anim calcmode="lin" valueType="num">
                                      <p:cBhvr>
                                        <p:cTn id="97" dur="1000"/>
                                        <p:tgtEl>
                                          <p:spTgt spid="63"/>
                                        </p:tgtEl>
                                        <p:attrNameLst>
                                          <p:attrName>ppt_x</p:attrName>
                                        </p:attrNameLst>
                                      </p:cBhvr>
                                      <p:tavLst>
                                        <p:tav tm="0">
                                          <p:val>
                                            <p:strVal val="ppt_x"/>
                                          </p:val>
                                        </p:tav>
                                        <p:tav tm="100000">
                                          <p:val>
                                            <p:strVal val="ppt_x"/>
                                          </p:val>
                                        </p:tav>
                                      </p:tavLst>
                                    </p:anim>
                                    <p:anim calcmode="lin" valueType="num">
                                      <p:cBhvr>
                                        <p:cTn id="98" dur="1000"/>
                                        <p:tgtEl>
                                          <p:spTgt spid="63"/>
                                        </p:tgtEl>
                                        <p:attrNameLst>
                                          <p:attrName>ppt_y</p:attrName>
                                        </p:attrNameLst>
                                      </p:cBhvr>
                                      <p:tavLst>
                                        <p:tav tm="0">
                                          <p:val>
                                            <p:strVal val="ppt_y"/>
                                          </p:val>
                                        </p:tav>
                                        <p:tav tm="100000">
                                          <p:val>
                                            <p:strVal val="ppt_y+.1"/>
                                          </p:val>
                                        </p:tav>
                                      </p:tavLst>
                                    </p:anim>
                                    <p:set>
                                      <p:cBhvr>
                                        <p:cTn id="99" dur="1" fill="hold">
                                          <p:stCondLst>
                                            <p:cond delay="999"/>
                                          </p:stCondLst>
                                        </p:cTn>
                                        <p:tgtEl>
                                          <p:spTgt spid="63"/>
                                        </p:tgtEl>
                                        <p:attrNameLst>
                                          <p:attrName>style.visibility</p:attrName>
                                        </p:attrNameLst>
                                      </p:cBhvr>
                                      <p:to>
                                        <p:strVal val="hidden"/>
                                      </p:to>
                                    </p:set>
                                  </p:childTnLst>
                                </p:cTn>
                              </p:par>
                              <p:par>
                                <p:cTn id="100" presetID="42" presetClass="exit" presetSubtype="0" fill="hold" grpId="0" nodeType="withEffect">
                                  <p:stCondLst>
                                    <p:cond delay="0"/>
                                  </p:stCondLst>
                                  <p:childTnLst>
                                    <p:animEffect transition="out" filter="fade">
                                      <p:cBhvr>
                                        <p:cTn id="101" dur="1000"/>
                                        <p:tgtEl>
                                          <p:spTgt spid="64"/>
                                        </p:tgtEl>
                                      </p:cBhvr>
                                    </p:animEffect>
                                    <p:anim calcmode="lin" valueType="num">
                                      <p:cBhvr>
                                        <p:cTn id="102" dur="1000"/>
                                        <p:tgtEl>
                                          <p:spTgt spid="64"/>
                                        </p:tgtEl>
                                        <p:attrNameLst>
                                          <p:attrName>ppt_x</p:attrName>
                                        </p:attrNameLst>
                                      </p:cBhvr>
                                      <p:tavLst>
                                        <p:tav tm="0">
                                          <p:val>
                                            <p:strVal val="ppt_x"/>
                                          </p:val>
                                        </p:tav>
                                        <p:tav tm="100000">
                                          <p:val>
                                            <p:strVal val="ppt_x"/>
                                          </p:val>
                                        </p:tav>
                                      </p:tavLst>
                                    </p:anim>
                                    <p:anim calcmode="lin" valueType="num">
                                      <p:cBhvr>
                                        <p:cTn id="103" dur="1000"/>
                                        <p:tgtEl>
                                          <p:spTgt spid="64"/>
                                        </p:tgtEl>
                                        <p:attrNameLst>
                                          <p:attrName>ppt_y</p:attrName>
                                        </p:attrNameLst>
                                      </p:cBhvr>
                                      <p:tavLst>
                                        <p:tav tm="0">
                                          <p:val>
                                            <p:strVal val="ppt_y"/>
                                          </p:val>
                                        </p:tav>
                                        <p:tav tm="100000">
                                          <p:val>
                                            <p:strVal val="ppt_y+.1"/>
                                          </p:val>
                                        </p:tav>
                                      </p:tavLst>
                                    </p:anim>
                                    <p:set>
                                      <p:cBhvr>
                                        <p:cTn id="104" dur="1" fill="hold">
                                          <p:stCondLst>
                                            <p:cond delay="999"/>
                                          </p:stCondLst>
                                        </p:cTn>
                                        <p:tgtEl>
                                          <p:spTgt spid="64"/>
                                        </p:tgtEl>
                                        <p:attrNameLst>
                                          <p:attrName>style.visibility</p:attrName>
                                        </p:attrNameLst>
                                      </p:cBhvr>
                                      <p:to>
                                        <p:strVal val="hidden"/>
                                      </p:to>
                                    </p:set>
                                  </p:childTnLst>
                                </p:cTn>
                              </p:par>
                              <p:par>
                                <p:cTn id="105" presetID="42" presetClass="exit" presetSubtype="0" fill="hold" grpId="0" nodeType="withEffect">
                                  <p:stCondLst>
                                    <p:cond delay="0"/>
                                  </p:stCondLst>
                                  <p:childTnLst>
                                    <p:animEffect transition="out" filter="fade">
                                      <p:cBhvr>
                                        <p:cTn id="106" dur="1000"/>
                                        <p:tgtEl>
                                          <p:spTgt spid="65"/>
                                        </p:tgtEl>
                                      </p:cBhvr>
                                    </p:animEffect>
                                    <p:anim calcmode="lin" valueType="num">
                                      <p:cBhvr>
                                        <p:cTn id="107" dur="1000"/>
                                        <p:tgtEl>
                                          <p:spTgt spid="65"/>
                                        </p:tgtEl>
                                        <p:attrNameLst>
                                          <p:attrName>ppt_x</p:attrName>
                                        </p:attrNameLst>
                                      </p:cBhvr>
                                      <p:tavLst>
                                        <p:tav tm="0">
                                          <p:val>
                                            <p:strVal val="ppt_x"/>
                                          </p:val>
                                        </p:tav>
                                        <p:tav tm="100000">
                                          <p:val>
                                            <p:strVal val="ppt_x"/>
                                          </p:val>
                                        </p:tav>
                                      </p:tavLst>
                                    </p:anim>
                                    <p:anim calcmode="lin" valueType="num">
                                      <p:cBhvr>
                                        <p:cTn id="108" dur="1000"/>
                                        <p:tgtEl>
                                          <p:spTgt spid="65"/>
                                        </p:tgtEl>
                                        <p:attrNameLst>
                                          <p:attrName>ppt_y</p:attrName>
                                        </p:attrNameLst>
                                      </p:cBhvr>
                                      <p:tavLst>
                                        <p:tav tm="0">
                                          <p:val>
                                            <p:strVal val="ppt_y"/>
                                          </p:val>
                                        </p:tav>
                                        <p:tav tm="100000">
                                          <p:val>
                                            <p:strVal val="ppt_y+.1"/>
                                          </p:val>
                                        </p:tav>
                                      </p:tavLst>
                                    </p:anim>
                                    <p:set>
                                      <p:cBhvr>
                                        <p:cTn id="109" dur="1" fill="hold">
                                          <p:stCondLst>
                                            <p:cond delay="999"/>
                                          </p:stCondLst>
                                        </p:cTn>
                                        <p:tgtEl>
                                          <p:spTgt spid="65"/>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P spid="34" grpId="0"/>
      <p:bldP spid="3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7"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Path Planning (1)</a:t>
            </a:r>
            <a:endParaRPr lang="aa-ET" dirty="0"/>
          </a:p>
        </p:txBody>
      </p:sp>
      <p:pic>
        <p:nvPicPr>
          <p:cNvPr id="6" name="Picture 5" descr="A screenshot of a cell phone&#10;&#10;Description automatically generated">
            <a:extLst>
              <a:ext uri="{FF2B5EF4-FFF2-40B4-BE49-F238E27FC236}">
                <a16:creationId xmlns:a16="http://schemas.microsoft.com/office/drawing/2014/main" id="{A4B56917-5A54-4435-BFBC-92857407179A}"/>
              </a:ext>
            </a:extLst>
          </p:cNvPr>
          <p:cNvPicPr>
            <a:picLocks noChangeAspect="1"/>
          </p:cNvPicPr>
          <p:nvPr/>
        </p:nvPicPr>
        <p:blipFill>
          <a:blip r:embed="rId3"/>
          <a:stretch>
            <a:fillRect/>
          </a:stretch>
        </p:blipFill>
        <p:spPr>
          <a:xfrm>
            <a:off x="643855" y="3117411"/>
            <a:ext cx="2665646" cy="613262"/>
          </a:xfrm>
          <a:prstGeom prst="rect">
            <a:avLst/>
          </a:prstGeom>
          <a:effectLst/>
        </p:spPr>
      </p:pic>
      <p:pic>
        <p:nvPicPr>
          <p:cNvPr id="7" name="Picture 6" descr="A screen shot of a social media post&#10;&#10;Description automatically generated">
            <a:extLst>
              <a:ext uri="{FF2B5EF4-FFF2-40B4-BE49-F238E27FC236}">
                <a16:creationId xmlns:a16="http://schemas.microsoft.com/office/drawing/2014/main" id="{08EE8E23-4068-49D5-BC1E-2767E5666CAD}"/>
              </a:ext>
            </a:extLst>
          </p:cNvPr>
          <p:cNvPicPr>
            <a:picLocks noChangeAspect="1"/>
          </p:cNvPicPr>
          <p:nvPr/>
        </p:nvPicPr>
        <p:blipFill>
          <a:blip r:embed="rId4"/>
          <a:stretch>
            <a:fillRect/>
          </a:stretch>
        </p:blipFill>
        <p:spPr>
          <a:xfrm>
            <a:off x="3477269" y="3023457"/>
            <a:ext cx="2627842" cy="801596"/>
          </a:xfrm>
          <a:prstGeom prst="rect">
            <a:avLst/>
          </a:prstGeom>
          <a:effectLst/>
        </p:spPr>
      </p:pic>
      <p:pic>
        <p:nvPicPr>
          <p:cNvPr id="4" name="Picture 3" descr="A screenshot of a cell phone&#10;&#10;Description automatically generated">
            <a:extLst>
              <a:ext uri="{FF2B5EF4-FFF2-40B4-BE49-F238E27FC236}">
                <a16:creationId xmlns:a16="http://schemas.microsoft.com/office/drawing/2014/main" id="{FA24E8C2-B229-4379-9F7C-09B624D0CE68}"/>
              </a:ext>
            </a:extLst>
          </p:cNvPr>
          <p:cNvPicPr>
            <a:picLocks noChangeAspect="1"/>
          </p:cNvPicPr>
          <p:nvPr/>
        </p:nvPicPr>
        <p:blipFill>
          <a:blip r:embed="rId5"/>
          <a:stretch>
            <a:fillRect/>
          </a:stretch>
        </p:blipFill>
        <p:spPr>
          <a:xfrm>
            <a:off x="643855" y="5040687"/>
            <a:ext cx="2665646" cy="587701"/>
          </a:xfrm>
          <a:prstGeom prst="rect">
            <a:avLst/>
          </a:prstGeom>
          <a:effectLst/>
        </p:spPr>
      </p:pic>
      <p:pic>
        <p:nvPicPr>
          <p:cNvPr id="8" name="Picture 7">
            <a:extLst>
              <a:ext uri="{FF2B5EF4-FFF2-40B4-BE49-F238E27FC236}">
                <a16:creationId xmlns:a16="http://schemas.microsoft.com/office/drawing/2014/main" id="{41DBE8B5-47DE-43EC-B144-EF10B9CD517A}"/>
              </a:ext>
            </a:extLst>
          </p:cNvPr>
          <p:cNvPicPr>
            <a:picLocks noChangeAspect="1"/>
          </p:cNvPicPr>
          <p:nvPr/>
        </p:nvPicPr>
        <p:blipFill>
          <a:blip r:embed="rId6"/>
          <a:stretch>
            <a:fillRect/>
          </a:stretch>
        </p:blipFill>
        <p:spPr>
          <a:xfrm>
            <a:off x="3477269" y="4715445"/>
            <a:ext cx="2627842" cy="1222929"/>
          </a:xfrm>
          <a:prstGeom prst="rect">
            <a:avLst/>
          </a:prstGeom>
          <a:effectLst/>
        </p:spPr>
      </p:pic>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Path planning algorithm receives an input of:</a:t>
            </a:r>
          </a:p>
          <a:p>
            <a:pPr lvl="1"/>
            <a:r>
              <a:rPr lang="en-US" dirty="0">
                <a:solidFill>
                  <a:schemeClr val="bg1"/>
                </a:solidFill>
              </a:rPr>
              <a:t>Start point</a:t>
            </a:r>
          </a:p>
          <a:p>
            <a:pPr lvl="1"/>
            <a:r>
              <a:rPr lang="en-US" dirty="0">
                <a:solidFill>
                  <a:schemeClr val="bg1"/>
                </a:solidFill>
              </a:rPr>
              <a:t>Sensor points and their metadata (signal radii, RSSI and ID)</a:t>
            </a:r>
          </a:p>
          <a:p>
            <a:pPr lvl="1"/>
            <a:r>
              <a:rPr lang="en-US" dirty="0">
                <a:solidFill>
                  <a:schemeClr val="bg1"/>
                </a:solidFill>
              </a:rPr>
              <a:t>Obstacle </a:t>
            </a:r>
            <a:r>
              <a:rPr lang="en-US" dirty="0" err="1">
                <a:solidFill>
                  <a:schemeClr val="bg1"/>
                </a:solidFill>
              </a:rPr>
              <a:t>bboxes</a:t>
            </a:r>
            <a:endParaRPr lang="en-US" dirty="0">
              <a:solidFill>
                <a:schemeClr val="bg1"/>
              </a:solidFill>
            </a:endParaRPr>
          </a:p>
          <a:p>
            <a:pPr lvl="1"/>
            <a:r>
              <a:rPr lang="en-US" dirty="0">
                <a:solidFill>
                  <a:schemeClr val="bg1"/>
                </a:solidFill>
              </a:rPr>
              <a:t>External config file</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71098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F2D6D6-B5ED-409D-87EE-A4A0F4CC05D6}"/>
              </a:ext>
            </a:extLst>
          </p:cNvPr>
          <p:cNvSpPr>
            <a:spLocks noGrp="1"/>
          </p:cNvSpPr>
          <p:nvPr>
            <p:ph type="title"/>
          </p:nvPr>
        </p:nvSpPr>
        <p:spPr>
          <a:xfrm>
            <a:off x="653484" y="443576"/>
            <a:ext cx="9252154" cy="1016654"/>
          </a:xfrm>
        </p:spPr>
        <p:txBody>
          <a:bodyPr>
            <a:normAutofit/>
          </a:bodyPr>
          <a:lstStyle/>
          <a:p>
            <a:r>
              <a:rPr lang="en-US" dirty="0">
                <a:solidFill>
                  <a:srgbClr val="EBEBEB"/>
                </a:solidFill>
              </a:rPr>
              <a:t>Solution – Path Planning (2)</a:t>
            </a:r>
            <a:endParaRPr lang="aa-ET" dirty="0">
              <a:solidFill>
                <a:srgbClr val="EBEBEB"/>
              </a:solidFill>
            </a:endParaRPr>
          </a:p>
        </p:txBody>
      </p:sp>
      <p:sp useBgFill="1">
        <p:nvSpPr>
          <p:cNvPr id="32" name="Freeform: Shape 2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951B5C8D-9F2F-40D4-BA9B-D09DC5B49718}"/>
              </a:ext>
            </a:extLst>
          </p:cNvPr>
          <p:cNvPicPr>
            <a:picLocks noChangeAspect="1"/>
          </p:cNvPicPr>
          <p:nvPr/>
        </p:nvPicPr>
        <p:blipFill>
          <a:blip r:embed="rId2"/>
          <a:stretch>
            <a:fillRect/>
          </a:stretch>
        </p:blipFill>
        <p:spPr>
          <a:xfrm>
            <a:off x="653484" y="2566624"/>
            <a:ext cx="5451627" cy="3625332"/>
          </a:xfrm>
          <a:prstGeom prst="rect">
            <a:avLst/>
          </a:prstGeom>
          <a:effectLst/>
        </p:spPr>
      </p:pic>
      <p:sp>
        <p:nvSpPr>
          <p:cNvPr id="3" name="Content Placeholder 2">
            <a:extLst>
              <a:ext uri="{FF2B5EF4-FFF2-40B4-BE49-F238E27FC236}">
                <a16:creationId xmlns:a16="http://schemas.microsoft.com/office/drawing/2014/main" id="{8A3F60A1-9A14-495A-97CC-B3A2358181FC}"/>
              </a:ext>
            </a:extLst>
          </p:cNvPr>
          <p:cNvSpPr>
            <a:spLocks noGrp="1"/>
          </p:cNvSpPr>
          <p:nvPr>
            <p:ph idx="1"/>
          </p:nvPr>
        </p:nvSpPr>
        <p:spPr>
          <a:xfrm>
            <a:off x="6421089" y="2548281"/>
            <a:ext cx="5122606" cy="3658689"/>
          </a:xfrm>
        </p:spPr>
        <p:txBody>
          <a:bodyPr>
            <a:normAutofit/>
          </a:bodyPr>
          <a:lstStyle/>
          <a:p>
            <a:r>
              <a:rPr lang="en-US" dirty="0"/>
              <a:t>Using Python we generate a .waypoint file to be read and processed by mission planner</a:t>
            </a:r>
          </a:p>
          <a:p>
            <a:r>
              <a:rPr lang="en-US" dirty="0"/>
              <a:t>Using Python and JavaScript we generate an animated simulation of the path of the drone in 2d.</a:t>
            </a:r>
          </a:p>
          <a:p>
            <a:pPr marL="0" indent="0">
              <a:buNone/>
            </a:pPr>
            <a:endParaRPr lang="aa-ET" dirty="0"/>
          </a:p>
        </p:txBody>
      </p:sp>
    </p:spTree>
    <p:extLst>
      <p:ext uri="{BB962C8B-B14F-4D97-AF65-F5344CB8AC3E}">
        <p14:creationId xmlns:p14="http://schemas.microsoft.com/office/powerpoint/2010/main" val="13639705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41F7B8-8829-4F2E-9E66-5FF91BF87A4F}"/>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Solution – Path Planning (3)</a:t>
            </a:r>
            <a:br>
              <a:rPr lang="en-US" sz="7200" b="0" i="0" kern="1200" dirty="0">
                <a:solidFill>
                  <a:schemeClr val="tx2"/>
                </a:solidFill>
                <a:latin typeface="+mj-lt"/>
                <a:ea typeface="+mj-ea"/>
                <a:cs typeface="+mj-cs"/>
              </a:rPr>
            </a:br>
            <a:r>
              <a:rPr lang="en-US" sz="7200" b="0" i="0" kern="1200" dirty="0">
                <a:solidFill>
                  <a:schemeClr val="tx2"/>
                </a:solidFill>
                <a:latin typeface="+mj-lt"/>
                <a:ea typeface="+mj-ea"/>
                <a:cs typeface="+mj-cs"/>
              </a:rPr>
              <a:t>Explaining the algorithm</a:t>
            </a:r>
          </a:p>
        </p:txBody>
      </p:sp>
      <p:pic>
        <p:nvPicPr>
          <p:cNvPr id="4" name="Picture 3">
            <a:extLst>
              <a:ext uri="{FF2B5EF4-FFF2-40B4-BE49-F238E27FC236}">
                <a16:creationId xmlns:a16="http://schemas.microsoft.com/office/drawing/2014/main" id="{088C1C9A-F991-4564-B77C-5C5C37A8EC73}"/>
              </a:ext>
            </a:extLst>
          </p:cNvPr>
          <p:cNvPicPr>
            <a:picLocks noChangeAspect="1"/>
          </p:cNvPicPr>
          <p:nvPr/>
        </p:nvPicPr>
        <p:blipFill>
          <a:blip r:embed="rId7"/>
          <a:stretch>
            <a:fillRect/>
          </a:stretch>
        </p:blipFill>
        <p:spPr>
          <a:xfrm>
            <a:off x="139824" y="1930986"/>
            <a:ext cx="4045991" cy="3200400"/>
          </a:xfrm>
          <a:prstGeom prst="rect">
            <a:avLst/>
          </a:prstGeom>
        </p:spPr>
      </p:pic>
    </p:spTree>
    <p:extLst>
      <p:ext uri="{BB962C8B-B14F-4D97-AF65-F5344CB8AC3E}">
        <p14:creationId xmlns:p14="http://schemas.microsoft.com/office/powerpoint/2010/main" val="227947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97E90-5B90-449B-A758-632BEB389011}"/>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Solution – Path Planning – Algorithm Flow (1)</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screenshot of a cell phone&#10;&#10;Description automatically generated">
            <a:extLst>
              <a:ext uri="{FF2B5EF4-FFF2-40B4-BE49-F238E27FC236}">
                <a16:creationId xmlns:a16="http://schemas.microsoft.com/office/drawing/2014/main" id="{FBA4E197-8436-4649-BB79-8A72E2453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2998" y="647698"/>
            <a:ext cx="4352373" cy="5562139"/>
          </a:xfrm>
          <a:prstGeom prst="rect">
            <a:avLst/>
          </a:prstGeom>
          <a:effectLst/>
        </p:spPr>
      </p:pic>
    </p:spTree>
    <p:extLst>
      <p:ext uri="{BB962C8B-B14F-4D97-AF65-F5344CB8AC3E}">
        <p14:creationId xmlns:p14="http://schemas.microsoft.com/office/powerpoint/2010/main" val="2894828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175F-ECB5-4873-A134-8300F5D5A9C7}"/>
              </a:ext>
            </a:extLst>
          </p:cNvPr>
          <p:cNvSpPr>
            <a:spLocks noGrp="1"/>
          </p:cNvSpPr>
          <p:nvPr>
            <p:ph type="title"/>
          </p:nvPr>
        </p:nvSpPr>
        <p:spPr/>
        <p:txBody>
          <a:bodyPr/>
          <a:lstStyle/>
          <a:p>
            <a:r>
              <a:rPr lang="en-US" dirty="0">
                <a:solidFill>
                  <a:srgbClr val="EBEBEB"/>
                </a:solidFill>
              </a:rPr>
              <a:t>Solution – Path Planning – Algorithm Flow (2)</a:t>
            </a:r>
            <a:endParaRPr lang="aa-ET" dirty="0"/>
          </a:p>
        </p:txBody>
      </p:sp>
      <p:pic>
        <p:nvPicPr>
          <p:cNvPr id="5" name="Picture 4" descr="A close up of a map&#10;&#10;Description automatically generated">
            <a:extLst>
              <a:ext uri="{FF2B5EF4-FFF2-40B4-BE49-F238E27FC236}">
                <a16:creationId xmlns:a16="http://schemas.microsoft.com/office/drawing/2014/main" id="{B4A7012A-2E42-436B-9616-A95F0B8F7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127" y="1853248"/>
            <a:ext cx="9022453" cy="4630801"/>
          </a:xfrm>
          <a:prstGeom prst="rect">
            <a:avLst/>
          </a:prstGeom>
        </p:spPr>
      </p:pic>
    </p:spTree>
    <p:extLst>
      <p:ext uri="{BB962C8B-B14F-4D97-AF65-F5344CB8AC3E}">
        <p14:creationId xmlns:p14="http://schemas.microsoft.com/office/powerpoint/2010/main" val="26523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5285-8874-48EA-8FCD-443115A2B399}"/>
              </a:ext>
            </a:extLst>
          </p:cNvPr>
          <p:cNvSpPr>
            <a:spLocks noGrp="1"/>
          </p:cNvSpPr>
          <p:nvPr>
            <p:ph type="title"/>
          </p:nvPr>
        </p:nvSpPr>
        <p:spPr>
          <a:xfrm>
            <a:off x="650669" y="629266"/>
            <a:ext cx="3330328" cy="1641986"/>
          </a:xfrm>
        </p:spPr>
        <p:txBody>
          <a:bodyPr>
            <a:normAutofit/>
          </a:bodyPr>
          <a:lstStyle/>
          <a:p>
            <a:pPr>
              <a:lnSpc>
                <a:spcPct val="90000"/>
              </a:lnSpc>
            </a:pPr>
            <a:r>
              <a:rPr lang="en-US" sz="2600" dirty="0"/>
              <a:t>Algorithm Flow – Dynamic Obstacle Traveling Salesman (1)</a:t>
            </a:r>
            <a:endParaRPr lang="aa-ET" sz="2600" dirty="0"/>
          </a:p>
        </p:txBody>
      </p:sp>
      <p:pic>
        <p:nvPicPr>
          <p:cNvPr id="13" name="Picture 12" descr="A picture containing athletic game, sport&#10;&#10;Description automatically generated">
            <a:extLst>
              <a:ext uri="{FF2B5EF4-FFF2-40B4-BE49-F238E27FC236}">
                <a16:creationId xmlns:a16="http://schemas.microsoft.com/office/drawing/2014/main" id="{7609189C-E407-499F-8627-6F23A9235A26}"/>
              </a:ext>
            </a:extLst>
          </p:cNvPr>
          <p:cNvPicPr>
            <a:picLocks noChangeAspect="1"/>
          </p:cNvPicPr>
          <p:nvPr/>
        </p:nvPicPr>
        <p:blipFill rotWithShape="1">
          <a:blip r:embed="rId3">
            <a:extLst>
              <a:ext uri="{28A0092B-C50C-407E-A947-70E740481C1C}">
                <a14:useLocalDpi xmlns:a14="http://schemas.microsoft.com/office/drawing/2010/main" val="0"/>
              </a:ext>
            </a:extLst>
          </a:blip>
          <a:srcRect l="4526" r="4529" b="1"/>
          <a:stretch/>
        </p:blipFill>
        <p:spPr>
          <a:xfrm>
            <a:off x="4634680" y="10"/>
            <a:ext cx="7560130" cy="6857990"/>
          </a:xfrm>
          <a:prstGeom prst="rect">
            <a:avLst/>
          </a:prstGeom>
        </p:spPr>
      </p:pic>
      <p:sp>
        <p:nvSpPr>
          <p:cNvPr id="18" name="Rectangle 17">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A4495AB-0F40-4B26-924D-13E5C5134EA8}"/>
              </a:ext>
            </a:extLst>
          </p:cNvPr>
          <p:cNvSpPr>
            <a:spLocks noGrp="1"/>
          </p:cNvSpPr>
          <p:nvPr>
            <p:ph idx="1"/>
          </p:nvPr>
        </p:nvSpPr>
        <p:spPr>
          <a:xfrm>
            <a:off x="650669" y="2438400"/>
            <a:ext cx="3330328" cy="3809999"/>
          </a:xfrm>
        </p:spPr>
        <p:txBody>
          <a:bodyPr>
            <a:normAutofit/>
          </a:bodyPr>
          <a:lstStyle/>
          <a:p>
            <a:r>
              <a:rPr lang="en-US" dirty="0"/>
              <a:t>Graph nodes – squares in grid</a:t>
            </a:r>
          </a:p>
          <a:p>
            <a:r>
              <a:rPr lang="en-US" dirty="0"/>
              <a:t>Each non corner grid has 8 neighbors</a:t>
            </a:r>
          </a:p>
          <a:p>
            <a:r>
              <a:rPr lang="en-US" dirty="0"/>
              <a:t>Dijkstra is run over the grid</a:t>
            </a:r>
          </a:p>
        </p:txBody>
      </p:sp>
    </p:spTree>
    <p:extLst>
      <p:ext uri="{BB962C8B-B14F-4D97-AF65-F5344CB8AC3E}">
        <p14:creationId xmlns:p14="http://schemas.microsoft.com/office/powerpoint/2010/main" val="189907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245CF-8225-448F-A8A6-6850B9E3A930}"/>
              </a:ext>
            </a:extLst>
          </p:cNvPr>
          <p:cNvSpPr>
            <a:spLocks noGrp="1"/>
          </p:cNvSpPr>
          <p:nvPr>
            <p:ph type="title"/>
          </p:nvPr>
        </p:nvSpPr>
        <p:spPr>
          <a:xfrm>
            <a:off x="648931" y="629266"/>
            <a:ext cx="4166510" cy="1622321"/>
          </a:xfrm>
        </p:spPr>
        <p:txBody>
          <a:bodyPr>
            <a:normAutofit/>
          </a:bodyPr>
          <a:lstStyle/>
          <a:p>
            <a:pPr>
              <a:lnSpc>
                <a:spcPct val="90000"/>
              </a:lnSpc>
            </a:pPr>
            <a:r>
              <a:rPr lang="en-US" sz="2900">
                <a:solidFill>
                  <a:srgbClr val="EBEBEB"/>
                </a:solidFill>
              </a:rPr>
              <a:t>Algorithm Flow – Dynamic Obstacle Traveling Salesman (2)</a:t>
            </a:r>
            <a:endParaRPr lang="aa-ET" sz="2900">
              <a:solidFill>
                <a:srgbClr val="EBEBEB"/>
              </a:solidFill>
            </a:endParaRPr>
          </a:p>
        </p:txBody>
      </p:sp>
      <p:sp>
        <p:nvSpPr>
          <p:cNvPr id="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8" name="Freeform: Shape 3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5" name="Picture 14" descr="A close up of a map&#10;&#10;Description automatically generated">
            <a:extLst>
              <a:ext uri="{FF2B5EF4-FFF2-40B4-BE49-F238E27FC236}">
                <a16:creationId xmlns:a16="http://schemas.microsoft.com/office/drawing/2014/main" id="{10AE2EFF-D28E-482F-90C6-CE7064B228DD}"/>
              </a:ext>
            </a:extLst>
          </p:cNvPr>
          <p:cNvPicPr>
            <a:picLocks noChangeAspect="1"/>
          </p:cNvPicPr>
          <p:nvPr/>
        </p:nvPicPr>
        <p:blipFill>
          <a:blip r:embed="rId2"/>
          <a:stretch>
            <a:fillRect/>
          </a:stretch>
        </p:blipFill>
        <p:spPr>
          <a:xfrm>
            <a:off x="6093992" y="1616910"/>
            <a:ext cx="5449889" cy="3624176"/>
          </a:xfrm>
          <a:prstGeom prst="rect">
            <a:avLst/>
          </a:prstGeom>
          <a:effectLst/>
        </p:spPr>
      </p:pic>
      <p:sp>
        <p:nvSpPr>
          <p:cNvPr id="39" name="Rectangle 3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0C7FA60B-5590-4FCD-A03F-4F38A9D00260}"/>
              </a:ext>
            </a:extLst>
          </p:cNvPr>
          <p:cNvSpPr>
            <a:spLocks noGrp="1"/>
          </p:cNvSpPr>
          <p:nvPr>
            <p:ph idx="1"/>
          </p:nvPr>
        </p:nvSpPr>
        <p:spPr>
          <a:xfrm>
            <a:off x="648931" y="2438400"/>
            <a:ext cx="4166509" cy="3785419"/>
          </a:xfrm>
        </p:spPr>
        <p:txBody>
          <a:bodyPr>
            <a:normAutofit/>
          </a:bodyPr>
          <a:lstStyle/>
          <a:p>
            <a:pPr>
              <a:lnSpc>
                <a:spcPct val="90000"/>
              </a:lnSpc>
            </a:pPr>
            <a:r>
              <a:rPr lang="en-US" sz="1400">
                <a:solidFill>
                  <a:srgbClr val="EBEBEB"/>
                </a:solidFill>
                <a:latin typeface="Consolas" panose="020B0609020204030204" pitchFamily="49" charset="0"/>
              </a:rPr>
              <a:t>Set up groups (add to list)</a:t>
            </a:r>
          </a:p>
          <a:p>
            <a:pPr>
              <a:lnSpc>
                <a:spcPct val="90000"/>
              </a:lnSpc>
            </a:pPr>
            <a:r>
              <a:rPr lang="en-US" sz="1400">
                <a:solidFill>
                  <a:srgbClr val="EBEBEB"/>
                </a:solidFill>
                <a:latin typeface="Consolas" panose="020B0609020204030204" pitchFamily="49" charset="0"/>
              </a:rPr>
              <a:t>(get point) start at start_point</a:t>
            </a:r>
          </a:p>
          <a:p>
            <a:pPr>
              <a:lnSpc>
                <a:spcPct val="90000"/>
              </a:lnSpc>
            </a:pPr>
            <a:r>
              <a:rPr lang="en-US" sz="1400">
                <a:solidFill>
                  <a:srgbClr val="EBEBEB"/>
                </a:solidFill>
                <a:latin typeface="Consolas" panose="020B0609020204030204" pitchFamily="49" charset="0"/>
              </a:rPr>
              <a:t>For each group find a representative point inside group polygon</a:t>
            </a:r>
          </a:p>
          <a:p>
            <a:pPr>
              <a:lnSpc>
                <a:spcPct val="90000"/>
              </a:lnSpc>
            </a:pPr>
            <a:r>
              <a:rPr lang="en-US" sz="1400">
                <a:solidFill>
                  <a:srgbClr val="EBEBEB"/>
                </a:solidFill>
                <a:latin typeface="Consolas" panose="020B0609020204030204" pitchFamily="49" charset="0"/>
              </a:rPr>
              <a:t>Find optimal point inside group shape</a:t>
            </a:r>
          </a:p>
          <a:p>
            <a:pPr>
              <a:lnSpc>
                <a:spcPct val="90000"/>
              </a:lnSpc>
            </a:pPr>
            <a:r>
              <a:rPr lang="en-US" sz="1400">
                <a:solidFill>
                  <a:srgbClr val="EBEBEB"/>
                </a:solidFill>
                <a:latin typeface="Consolas" panose="020B0609020204030204" pitchFamily="49" charset="0"/>
              </a:rPr>
              <a:t>Use Dijkstra on point to calc all paths and distances to those points</a:t>
            </a:r>
          </a:p>
          <a:p>
            <a:pPr>
              <a:lnSpc>
                <a:spcPct val="90000"/>
              </a:lnSpc>
            </a:pPr>
            <a:r>
              <a:rPr lang="en-US" sz="1400">
                <a:solidFill>
                  <a:srgbClr val="EBEBEB"/>
                </a:solidFill>
                <a:latin typeface="Consolas" panose="020B0609020204030204" pitchFamily="49" charset="0"/>
              </a:rPr>
              <a:t>For each group repeat previous stages recursively after removing this group from the list</a:t>
            </a:r>
          </a:p>
          <a:p>
            <a:pPr>
              <a:lnSpc>
                <a:spcPct val="90000"/>
              </a:lnSpc>
            </a:pPr>
            <a:r>
              <a:rPr lang="en-US" sz="1400">
                <a:solidFill>
                  <a:srgbClr val="EBEBEB"/>
                </a:solidFill>
                <a:latin typeface="Consolas" panose="020B0609020204030204" pitchFamily="49" charset="0"/>
              </a:rPr>
              <a:t>Select the best route found</a:t>
            </a:r>
            <a:endParaRPr lang="aa-ET" sz="1400">
              <a:solidFill>
                <a:srgbClr val="EBEBEB"/>
              </a:solidFill>
              <a:latin typeface="Consolas" panose="020B0609020204030204" pitchFamily="49" charset="0"/>
            </a:endParaRPr>
          </a:p>
        </p:txBody>
      </p:sp>
    </p:spTree>
    <p:extLst>
      <p:ext uri="{BB962C8B-B14F-4D97-AF65-F5344CB8AC3E}">
        <p14:creationId xmlns:p14="http://schemas.microsoft.com/office/powerpoint/2010/main" val="19986358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From  Sensors to Server</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7417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2"/>
                                        </p:tgtEl>
                                        <p:attrNameLst>
                                          <p:attrName>ppt_x</p:attrName>
                                        </p:attrNameLst>
                                      </p:cBhvr>
                                      <p:tavLst>
                                        <p:tav tm="0">
                                          <p:val>
                                            <p:strVal val="ppt_x"/>
                                          </p:val>
                                        </p:tav>
                                        <p:tav tm="100000">
                                          <p:val>
                                            <p:strVal val="ppt_x"/>
                                          </p:val>
                                        </p:tav>
                                      </p:tavLst>
                                    </p:anim>
                                    <p:anim calcmode="lin" valueType="num">
                                      <p:cBhvr additive="base">
                                        <p:cTn id="7" dur="500"/>
                                        <p:tgtEl>
                                          <p:spTgt spid="62"/>
                                        </p:tgtEl>
                                        <p:attrNameLst>
                                          <p:attrName>ppt_y</p:attrName>
                                        </p:attrNameLst>
                                      </p:cBhvr>
                                      <p:tavLst>
                                        <p:tav tm="0">
                                          <p:val>
                                            <p:strVal val="ppt_y"/>
                                          </p:val>
                                        </p:tav>
                                        <p:tav tm="100000">
                                          <p:val>
                                            <p:strVal val="1+ppt_h/2"/>
                                          </p:val>
                                        </p:tav>
                                      </p:tavLst>
                                    </p:anim>
                                    <p:set>
                                      <p:cBhvr>
                                        <p:cTn id="8" dur="1" fill="hold">
                                          <p:stCondLst>
                                            <p:cond delay="499"/>
                                          </p:stCondLst>
                                        </p:cTn>
                                        <p:tgtEl>
                                          <p:spTgt spid="6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0"/>
                                        </p:tgtEl>
                                        <p:attrNameLst>
                                          <p:attrName>ppt_x</p:attrName>
                                        </p:attrNameLst>
                                      </p:cBhvr>
                                      <p:tavLst>
                                        <p:tav tm="0">
                                          <p:val>
                                            <p:strVal val="ppt_x"/>
                                          </p:val>
                                        </p:tav>
                                        <p:tav tm="100000">
                                          <p:val>
                                            <p:strVal val="ppt_x"/>
                                          </p:val>
                                        </p:tav>
                                      </p:tavLst>
                                    </p:anim>
                                    <p:anim calcmode="lin" valueType="num">
                                      <p:cBhvr additive="base">
                                        <p:cTn id="11" dur="500"/>
                                        <p:tgtEl>
                                          <p:spTgt spid="40"/>
                                        </p:tgtEl>
                                        <p:attrNameLst>
                                          <p:attrName>ppt_y</p:attrName>
                                        </p:attrNameLst>
                                      </p:cBhvr>
                                      <p:tavLst>
                                        <p:tav tm="0">
                                          <p:val>
                                            <p:strVal val="ppt_y"/>
                                          </p:val>
                                        </p:tav>
                                        <p:tav tm="100000">
                                          <p:val>
                                            <p:strVal val="1+ppt_h/2"/>
                                          </p:val>
                                        </p:tav>
                                      </p:tavLst>
                                    </p:anim>
                                    <p:set>
                                      <p:cBhvr>
                                        <p:cTn id="12" dur="1" fill="hold">
                                          <p:stCondLst>
                                            <p:cond delay="499"/>
                                          </p:stCondLst>
                                        </p:cTn>
                                        <p:tgtEl>
                                          <p:spTgt spid="4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41"/>
                                        </p:tgtEl>
                                        <p:attrNameLst>
                                          <p:attrName>ppt_x</p:attrName>
                                        </p:attrNameLst>
                                      </p:cBhvr>
                                      <p:tavLst>
                                        <p:tav tm="0">
                                          <p:val>
                                            <p:strVal val="ppt_x"/>
                                          </p:val>
                                        </p:tav>
                                        <p:tav tm="100000">
                                          <p:val>
                                            <p:strVal val="ppt_x"/>
                                          </p:val>
                                        </p:tav>
                                      </p:tavLst>
                                    </p:anim>
                                    <p:anim calcmode="lin" valueType="num">
                                      <p:cBhvr additive="base">
                                        <p:cTn id="15" dur="500"/>
                                        <p:tgtEl>
                                          <p:spTgt spid="41"/>
                                        </p:tgtEl>
                                        <p:attrNameLst>
                                          <p:attrName>ppt_y</p:attrName>
                                        </p:attrNameLst>
                                      </p:cBhvr>
                                      <p:tavLst>
                                        <p:tav tm="0">
                                          <p:val>
                                            <p:strVal val="ppt_y"/>
                                          </p:val>
                                        </p:tav>
                                        <p:tav tm="100000">
                                          <p:val>
                                            <p:strVal val="1+ppt_h/2"/>
                                          </p:val>
                                        </p:tav>
                                      </p:tavLst>
                                    </p:anim>
                                    <p:set>
                                      <p:cBhvr>
                                        <p:cTn id="16" dur="1" fill="hold">
                                          <p:stCondLst>
                                            <p:cond delay="499"/>
                                          </p:stCondLst>
                                        </p:cTn>
                                        <p:tgtEl>
                                          <p:spTgt spid="41"/>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42"/>
                                        </p:tgtEl>
                                        <p:attrNameLst>
                                          <p:attrName>ppt_x</p:attrName>
                                        </p:attrNameLst>
                                      </p:cBhvr>
                                      <p:tavLst>
                                        <p:tav tm="0">
                                          <p:val>
                                            <p:strVal val="ppt_x"/>
                                          </p:val>
                                        </p:tav>
                                        <p:tav tm="100000">
                                          <p:val>
                                            <p:strVal val="ppt_x"/>
                                          </p:val>
                                        </p:tav>
                                      </p:tavLst>
                                    </p:anim>
                                    <p:anim calcmode="lin" valueType="num">
                                      <p:cBhvr additive="base">
                                        <p:cTn id="19" dur="500"/>
                                        <p:tgtEl>
                                          <p:spTgt spid="42"/>
                                        </p:tgtEl>
                                        <p:attrNameLst>
                                          <p:attrName>ppt_y</p:attrName>
                                        </p:attrNameLst>
                                      </p:cBhvr>
                                      <p:tavLst>
                                        <p:tav tm="0">
                                          <p:val>
                                            <p:strVal val="ppt_y"/>
                                          </p:val>
                                        </p:tav>
                                        <p:tav tm="100000">
                                          <p:val>
                                            <p:strVal val="1+ppt_h/2"/>
                                          </p:val>
                                        </p:tav>
                                      </p:tavLst>
                                    </p:anim>
                                    <p:set>
                                      <p:cBhvr>
                                        <p:cTn id="20" dur="1" fill="hold">
                                          <p:stCondLst>
                                            <p:cond delay="499"/>
                                          </p:stCondLst>
                                        </p:cTn>
                                        <p:tgtEl>
                                          <p:spTgt spid="42"/>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43"/>
                                        </p:tgtEl>
                                        <p:attrNameLst>
                                          <p:attrName>ppt_x</p:attrName>
                                        </p:attrNameLst>
                                      </p:cBhvr>
                                      <p:tavLst>
                                        <p:tav tm="0">
                                          <p:val>
                                            <p:strVal val="ppt_x"/>
                                          </p:val>
                                        </p:tav>
                                        <p:tav tm="100000">
                                          <p:val>
                                            <p:strVal val="ppt_x"/>
                                          </p:val>
                                        </p:tav>
                                      </p:tavLst>
                                    </p:anim>
                                    <p:anim calcmode="lin" valueType="num">
                                      <p:cBhvr additive="base">
                                        <p:cTn id="23" dur="500"/>
                                        <p:tgtEl>
                                          <p:spTgt spid="43"/>
                                        </p:tgtEl>
                                        <p:attrNameLst>
                                          <p:attrName>ppt_y</p:attrName>
                                        </p:attrNameLst>
                                      </p:cBhvr>
                                      <p:tavLst>
                                        <p:tav tm="0">
                                          <p:val>
                                            <p:strVal val="ppt_y"/>
                                          </p:val>
                                        </p:tav>
                                        <p:tav tm="100000">
                                          <p:val>
                                            <p:strVal val="1+ppt_h/2"/>
                                          </p:val>
                                        </p:tav>
                                      </p:tavLst>
                                    </p:anim>
                                    <p:set>
                                      <p:cBhvr>
                                        <p:cTn id="24" dur="1" fill="hold">
                                          <p:stCondLst>
                                            <p:cond delay="499"/>
                                          </p:stCondLst>
                                        </p:cTn>
                                        <p:tgtEl>
                                          <p:spTgt spid="43"/>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46"/>
                                        </p:tgtEl>
                                        <p:attrNameLst>
                                          <p:attrName>ppt_x</p:attrName>
                                        </p:attrNameLst>
                                      </p:cBhvr>
                                      <p:tavLst>
                                        <p:tav tm="0">
                                          <p:val>
                                            <p:strVal val="ppt_x"/>
                                          </p:val>
                                        </p:tav>
                                        <p:tav tm="100000">
                                          <p:val>
                                            <p:strVal val="ppt_x"/>
                                          </p:val>
                                        </p:tav>
                                      </p:tavLst>
                                    </p:anim>
                                    <p:anim calcmode="lin" valueType="num">
                                      <p:cBhvr additive="base">
                                        <p:cTn id="27" dur="500"/>
                                        <p:tgtEl>
                                          <p:spTgt spid="46"/>
                                        </p:tgtEl>
                                        <p:attrNameLst>
                                          <p:attrName>ppt_y</p:attrName>
                                        </p:attrNameLst>
                                      </p:cBhvr>
                                      <p:tavLst>
                                        <p:tav tm="0">
                                          <p:val>
                                            <p:strVal val="ppt_y"/>
                                          </p:val>
                                        </p:tav>
                                        <p:tav tm="100000">
                                          <p:val>
                                            <p:strVal val="1+ppt_h/2"/>
                                          </p:val>
                                        </p:tav>
                                      </p:tavLst>
                                    </p:anim>
                                    <p:set>
                                      <p:cBhvr>
                                        <p:cTn id="28" dur="1" fill="hold">
                                          <p:stCondLst>
                                            <p:cond delay="499"/>
                                          </p:stCondLst>
                                        </p:cTn>
                                        <p:tgtEl>
                                          <p:spTgt spid="46"/>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44"/>
                                        </p:tgtEl>
                                        <p:attrNameLst>
                                          <p:attrName>ppt_x</p:attrName>
                                        </p:attrNameLst>
                                      </p:cBhvr>
                                      <p:tavLst>
                                        <p:tav tm="0">
                                          <p:val>
                                            <p:strVal val="ppt_x"/>
                                          </p:val>
                                        </p:tav>
                                        <p:tav tm="100000">
                                          <p:val>
                                            <p:strVal val="ppt_x"/>
                                          </p:val>
                                        </p:tav>
                                      </p:tavLst>
                                    </p:anim>
                                    <p:anim calcmode="lin" valueType="num">
                                      <p:cBhvr additive="base">
                                        <p:cTn id="31" dur="500"/>
                                        <p:tgtEl>
                                          <p:spTgt spid="44"/>
                                        </p:tgtEl>
                                        <p:attrNameLst>
                                          <p:attrName>ppt_y</p:attrName>
                                        </p:attrNameLst>
                                      </p:cBhvr>
                                      <p:tavLst>
                                        <p:tav tm="0">
                                          <p:val>
                                            <p:strVal val="ppt_y"/>
                                          </p:val>
                                        </p:tav>
                                        <p:tav tm="100000">
                                          <p:val>
                                            <p:strVal val="1+ppt_h/2"/>
                                          </p:val>
                                        </p:tav>
                                      </p:tavLst>
                                    </p:anim>
                                    <p:set>
                                      <p:cBhvr>
                                        <p:cTn id="32"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Drone</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We use drone in </a:t>
            </a:r>
            <a:r>
              <a:rPr lang="en-US" b="1" dirty="0">
                <a:solidFill>
                  <a:schemeClr val="bg1"/>
                </a:solidFill>
              </a:rPr>
              <a:t>auto mode</a:t>
            </a:r>
            <a:r>
              <a:rPr lang="en-US" dirty="0">
                <a:solidFill>
                  <a:schemeClr val="bg1"/>
                </a:solidFill>
              </a:rPr>
              <a:t> which means that we don’t need to control the drone during the flight. It follows a pre-programmed mission script stored in the autopilot. </a:t>
            </a:r>
          </a:p>
          <a:p>
            <a:r>
              <a:rPr lang="en-US" dirty="0">
                <a:solidFill>
                  <a:schemeClr val="bg1"/>
                </a:solidFill>
              </a:rPr>
              <a:t>In our case drone will fly over all sensors according to path which was made by our planning algorithm, and will return back to starting point. The touch down also will be automatic.</a:t>
            </a:r>
            <a:endParaRPr lang="en-US" b="1" dirty="0">
              <a:solidFill>
                <a:schemeClr val="bg1"/>
              </a:solidFill>
            </a:endParaRPr>
          </a:p>
        </p:txBody>
      </p:sp>
      <p:pic>
        <p:nvPicPr>
          <p:cNvPr id="1026" name="Picture 2" descr="../_images/au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734" y="2116224"/>
            <a:ext cx="2225878" cy="1669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9445" y="2161365"/>
            <a:ext cx="2753245" cy="2064934"/>
          </a:xfrm>
          <a:prstGeom prst="rect">
            <a:avLst/>
          </a:prstGeom>
        </p:spPr>
      </p:pic>
      <p:sp>
        <p:nvSpPr>
          <p:cNvPr id="9" name="TextBox 8"/>
          <p:cNvSpPr txBox="1"/>
          <p:nvPr/>
        </p:nvSpPr>
        <p:spPr>
          <a:xfrm>
            <a:off x="5037679" y="3085131"/>
            <a:ext cx="638316" cy="369332"/>
          </a:xfrm>
          <a:prstGeom prst="rect">
            <a:avLst/>
          </a:prstGeom>
          <a:noFill/>
        </p:spPr>
        <p:txBody>
          <a:bodyPr wrap="none" rtlCol="0">
            <a:spAutoFit/>
          </a:bodyPr>
          <a:lstStyle/>
          <a:p>
            <a:r>
              <a:rPr lang="en-US" dirty="0">
                <a:solidFill>
                  <a:schemeClr val="accent1"/>
                </a:solidFill>
              </a:rPr>
              <a:t>GPS</a:t>
            </a:r>
          </a:p>
        </p:txBody>
      </p:sp>
      <p:pic>
        <p:nvPicPr>
          <p:cNvPr id="1028" name="Picture 4" descr="Image result for mission planner auto m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22" y="4132611"/>
            <a:ext cx="4597442" cy="258606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p:nvPr/>
        </p:nvCxnSpPr>
        <p:spPr>
          <a:xfrm flipH="1" flipV="1">
            <a:off x="4022366" y="2640169"/>
            <a:ext cx="1120324" cy="553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9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251DD39-6A10-4FA8-83C9-1C442E02B5FA}"/>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Background – Project (1)</a:t>
            </a:r>
            <a:endParaRPr lang="aa-ET" dirty="0">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289E6E18-4C61-4EF6-96C7-B1FF6050E7E8}"/>
              </a:ext>
            </a:extLst>
          </p:cNvPr>
          <p:cNvSpPr>
            <a:spLocks noGrp="1"/>
          </p:cNvSpPr>
          <p:nvPr>
            <p:ph idx="1"/>
          </p:nvPr>
        </p:nvSpPr>
        <p:spPr>
          <a:xfrm>
            <a:off x="648931" y="2548281"/>
            <a:ext cx="5122606" cy="3658689"/>
          </a:xfrm>
        </p:spPr>
        <p:txBody>
          <a:bodyPr>
            <a:normAutofit/>
          </a:bodyPr>
          <a:lstStyle/>
          <a:p>
            <a:r>
              <a:rPr lang="en-US" dirty="0"/>
              <a:t>Small sensors are widely used in IOT in recent years</a:t>
            </a:r>
          </a:p>
          <a:p>
            <a:r>
              <a:rPr lang="en-US" dirty="0"/>
              <a:t>Sensors are compact, effective with long battery life</a:t>
            </a:r>
          </a:p>
          <a:p>
            <a:r>
              <a:rPr lang="en-US" dirty="0"/>
              <a:t>Traditional data access from sensors is very limited</a:t>
            </a:r>
          </a:p>
        </p:txBody>
      </p:sp>
      <p:pic>
        <p:nvPicPr>
          <p:cNvPr id="4" name="Picture 3" descr="A circuit board&#10;&#10;Description automatically generated">
            <a:extLst>
              <a:ext uri="{FF2B5EF4-FFF2-40B4-BE49-F238E27FC236}">
                <a16:creationId xmlns:a16="http://schemas.microsoft.com/office/drawing/2014/main" id="{49D51EC9-70E0-4651-9C82-1FDDBCFAA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916" y="2942608"/>
            <a:ext cx="5451627" cy="2873363"/>
          </a:xfrm>
          <a:prstGeom prst="rect">
            <a:avLst/>
          </a:prstGeom>
          <a:effectLst/>
        </p:spPr>
      </p:pic>
    </p:spTree>
    <p:extLst>
      <p:ext uri="{BB962C8B-B14F-4D97-AF65-F5344CB8AC3E}">
        <p14:creationId xmlns:p14="http://schemas.microsoft.com/office/powerpoint/2010/main" val="30144345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Sensors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pPr marL="0" indent="0">
              <a:buNone/>
            </a:pPr>
            <a:r>
              <a:rPr lang="en-US" dirty="0">
                <a:solidFill>
                  <a:schemeClr val="bg1"/>
                </a:solidFill>
              </a:rPr>
              <a:t>Two connected HW components:</a:t>
            </a:r>
          </a:p>
          <a:p>
            <a:r>
              <a:rPr lang="en-US" b="1" dirty="0">
                <a:solidFill>
                  <a:schemeClr val="bg1"/>
                </a:solidFill>
              </a:rPr>
              <a:t>STM </a:t>
            </a:r>
            <a:r>
              <a:rPr lang="en-US" b="1" dirty="0" err="1">
                <a:solidFill>
                  <a:schemeClr val="bg1"/>
                </a:solidFill>
              </a:rPr>
              <a:t>Nucleo</a:t>
            </a:r>
            <a:r>
              <a:rPr lang="en-US" b="1" dirty="0">
                <a:solidFill>
                  <a:schemeClr val="bg1"/>
                </a:solidFill>
              </a:rPr>
              <a:t> L073RZ</a:t>
            </a:r>
            <a:r>
              <a:rPr lang="en-US" dirty="0">
                <a:solidFill>
                  <a:schemeClr val="bg1"/>
                </a:solidFill>
              </a:rPr>
              <a:t>:</a:t>
            </a:r>
          </a:p>
          <a:p>
            <a:pPr lvl="1"/>
            <a:r>
              <a:rPr lang="en-US" sz="2000" dirty="0">
                <a:solidFill>
                  <a:schemeClr val="bg1"/>
                </a:solidFill>
              </a:rPr>
              <a:t>192KB flash</a:t>
            </a:r>
          </a:p>
          <a:p>
            <a:pPr lvl="1"/>
            <a:r>
              <a:rPr lang="en-US" sz="2000" dirty="0">
                <a:solidFill>
                  <a:schemeClr val="bg1"/>
                </a:solidFill>
              </a:rPr>
              <a:t>20KB SRAM</a:t>
            </a:r>
          </a:p>
          <a:p>
            <a:r>
              <a:rPr lang="en-US" b="1" dirty="0" err="1">
                <a:solidFill>
                  <a:schemeClr val="bg1"/>
                </a:solidFill>
              </a:rPr>
              <a:t>Semtech</a:t>
            </a:r>
            <a:r>
              <a:rPr lang="en-US" b="1" dirty="0">
                <a:solidFill>
                  <a:schemeClr val="bg1"/>
                </a:solidFill>
              </a:rPr>
              <a:t> SX1272</a:t>
            </a:r>
            <a:r>
              <a:rPr lang="en-US" dirty="0">
                <a:solidFill>
                  <a:schemeClr val="bg1"/>
                </a:solidFill>
              </a:rPr>
              <a:t>:</a:t>
            </a:r>
          </a:p>
          <a:p>
            <a:pPr lvl="1"/>
            <a:r>
              <a:rPr lang="en-US" sz="2000" dirty="0" err="1">
                <a:solidFill>
                  <a:schemeClr val="bg1"/>
                </a:solidFill>
              </a:rPr>
              <a:t>LoRa</a:t>
            </a:r>
            <a:r>
              <a:rPr lang="en-US" sz="2000" dirty="0">
                <a:solidFill>
                  <a:schemeClr val="bg1"/>
                </a:solidFill>
              </a:rPr>
              <a:t> RF transceiver.</a:t>
            </a:r>
          </a:p>
        </p:txBody>
      </p:sp>
      <p:pic>
        <p:nvPicPr>
          <p:cNvPr id="10" name="Picture 5">
            <a:extLst>
              <a:ext uri="{FF2B5EF4-FFF2-40B4-BE49-F238E27FC236}">
                <a16:creationId xmlns:a16="http://schemas.microsoft.com/office/drawing/2014/main" id="{59A48F7C-75C8-4CDA-AAEA-65D81B02166E}"/>
              </a:ext>
            </a:extLst>
          </p:cNvPr>
          <p:cNvPicPr/>
          <p:nvPr/>
        </p:nvPicPr>
        <p:blipFill>
          <a:blip r:embed="rId3"/>
          <a:stretch>
            <a:fillRect/>
          </a:stretch>
        </p:blipFill>
        <p:spPr>
          <a:xfrm>
            <a:off x="446359" y="2503170"/>
            <a:ext cx="4140200" cy="4354830"/>
          </a:xfrm>
          <a:prstGeom prst="rect">
            <a:avLst/>
          </a:prstGeom>
        </p:spPr>
      </p:pic>
    </p:spTree>
    <p:extLst>
      <p:ext uri="{BB962C8B-B14F-4D97-AF65-F5344CB8AC3E}">
        <p14:creationId xmlns:p14="http://schemas.microsoft.com/office/powerpoint/2010/main" val="177246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SW and HW Gateways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5776727" y="2548281"/>
            <a:ext cx="5764893" cy="1901057"/>
          </a:xfrm>
        </p:spPr>
        <p:txBody>
          <a:bodyPr>
            <a:normAutofit/>
          </a:bodyPr>
          <a:lstStyle/>
          <a:p>
            <a:pPr algn="just"/>
            <a:r>
              <a:rPr lang="en-US" dirty="0">
                <a:solidFill>
                  <a:schemeClr val="bg1"/>
                </a:solidFill>
              </a:rPr>
              <a:t>We used </a:t>
            </a:r>
          </a:p>
          <a:p>
            <a:pPr lvl="1" algn="just"/>
            <a:r>
              <a:rPr lang="en-US" b="1" dirty="0">
                <a:solidFill>
                  <a:schemeClr val="bg1"/>
                </a:solidFill>
              </a:rPr>
              <a:t>Raspberry Pi </a:t>
            </a:r>
            <a:r>
              <a:rPr lang="en-US" dirty="0">
                <a:solidFill>
                  <a:schemeClr val="bg1"/>
                </a:solidFill>
              </a:rPr>
              <a:t>with</a:t>
            </a:r>
            <a:r>
              <a:rPr lang="en-US" b="1" dirty="0">
                <a:solidFill>
                  <a:schemeClr val="bg1"/>
                </a:solidFill>
              </a:rPr>
              <a:t> </a:t>
            </a:r>
            <a:r>
              <a:rPr lang="en-US" b="1" dirty="0" err="1">
                <a:solidFill>
                  <a:schemeClr val="bg1"/>
                </a:solidFill>
              </a:rPr>
              <a:t>Semtech</a:t>
            </a:r>
            <a:r>
              <a:rPr lang="en-US" b="1" dirty="0">
                <a:solidFill>
                  <a:schemeClr val="bg1"/>
                </a:solidFill>
              </a:rPr>
              <a:t> sx1272 </a:t>
            </a:r>
            <a:r>
              <a:rPr lang="en-US" b="1" dirty="0" err="1">
                <a:solidFill>
                  <a:schemeClr val="bg1"/>
                </a:solidFill>
              </a:rPr>
              <a:t>LoRa</a:t>
            </a:r>
            <a:r>
              <a:rPr lang="en-US" b="1" dirty="0">
                <a:solidFill>
                  <a:schemeClr val="bg1"/>
                </a:solidFill>
              </a:rPr>
              <a:t> transceiver </a:t>
            </a:r>
            <a:r>
              <a:rPr lang="en-US" dirty="0">
                <a:solidFill>
                  <a:schemeClr val="bg1"/>
                </a:solidFill>
              </a:rPr>
              <a:t>for the HW Multichannel Gateway </a:t>
            </a:r>
          </a:p>
          <a:p>
            <a:pPr lvl="1" algn="just"/>
            <a:r>
              <a:rPr lang="en-US" b="1" dirty="0">
                <a:solidFill>
                  <a:schemeClr val="bg1"/>
                </a:solidFill>
              </a:rPr>
              <a:t>iC880a-based SW GW </a:t>
            </a:r>
            <a:r>
              <a:rPr lang="en-US" dirty="0">
                <a:solidFill>
                  <a:schemeClr val="bg1"/>
                </a:solidFill>
              </a:rPr>
              <a:t>for the SW Gateway</a:t>
            </a:r>
            <a:r>
              <a:rPr lang="en-US" b="1" dirty="0">
                <a:solidFill>
                  <a:schemeClr val="bg1"/>
                </a:solidFill>
              </a:rPr>
              <a:t> </a:t>
            </a:r>
            <a:endParaRPr lang="en-US" dirty="0">
              <a:solidFill>
                <a:schemeClr val="bg1"/>
              </a:solidFill>
            </a:endParaRPr>
          </a:p>
        </p:txBody>
      </p:sp>
      <p:pic>
        <p:nvPicPr>
          <p:cNvPr id="7"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90" y="1762067"/>
            <a:ext cx="4255339" cy="5790301"/>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6658377" y="4276510"/>
            <a:ext cx="4603405" cy="2202521"/>
          </a:xfrm>
          <a:prstGeom prst="rect">
            <a:avLst/>
          </a:prstGeom>
        </p:spPr>
      </p:pic>
    </p:spTree>
    <p:extLst>
      <p:ext uri="{BB962C8B-B14F-4D97-AF65-F5344CB8AC3E}">
        <p14:creationId xmlns:p14="http://schemas.microsoft.com/office/powerpoint/2010/main" val="186446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Sensors to Gateway</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221466" y="2548281"/>
            <a:ext cx="5312338" cy="3654389"/>
          </a:xfrm>
        </p:spPr>
        <p:txBody>
          <a:bodyPr>
            <a:normAutofit lnSpcReduction="10000"/>
          </a:bodyPr>
          <a:lstStyle/>
          <a:p>
            <a:r>
              <a:rPr lang="en-US" dirty="0">
                <a:solidFill>
                  <a:schemeClr val="bg1"/>
                </a:solidFill>
              </a:rPr>
              <a:t>We need to send the data from the sensors to the gateway mid flight.</a:t>
            </a:r>
          </a:p>
          <a:p>
            <a:r>
              <a:rPr lang="en-US" dirty="0">
                <a:solidFill>
                  <a:schemeClr val="bg1"/>
                </a:solidFill>
              </a:rPr>
              <a:t>Current SW allows to send data from sensor to gateway only when the server is </a:t>
            </a:r>
            <a:r>
              <a:rPr lang="en-US" b="1" u="sng" dirty="0">
                <a:solidFill>
                  <a:schemeClr val="bg1"/>
                </a:solidFill>
              </a:rPr>
              <a:t>on</a:t>
            </a:r>
            <a:r>
              <a:rPr lang="en-US" dirty="0">
                <a:solidFill>
                  <a:schemeClr val="bg1"/>
                </a:solidFill>
              </a:rPr>
              <a:t>.</a:t>
            </a:r>
          </a:p>
          <a:p>
            <a:r>
              <a:rPr lang="en-US" dirty="0">
                <a:solidFill>
                  <a:schemeClr val="bg1"/>
                </a:solidFill>
              </a:rPr>
              <a:t>Server is offline (out of range) and SW Gateway cannot forward the packets directly.</a:t>
            </a:r>
          </a:p>
          <a:p>
            <a:r>
              <a:rPr lang="en-US" dirty="0">
                <a:solidFill>
                  <a:schemeClr val="bg1"/>
                </a:solidFill>
              </a:rPr>
              <a:t>We updated packet forwarding mechanism of SW Gateway to enable storing the packets offline.</a:t>
            </a:r>
          </a:p>
        </p:txBody>
      </p:sp>
      <p:pic>
        <p:nvPicPr>
          <p:cNvPr id="11" name="Picture 4" descr="Radio Waves Clip Art">
            <a:extLst>
              <a:ext uri="{FF2B5EF4-FFF2-40B4-BE49-F238E27FC236}">
                <a16:creationId xmlns:a16="http://schemas.microsoft.com/office/drawing/2014/main" id="{D7B445CD-58A7-48B7-8D57-ED377E2C5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17068">
            <a:off x="1615771" y="4229948"/>
            <a:ext cx="770140" cy="1318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8">
            <a:extLst>
              <a:ext uri="{FF2B5EF4-FFF2-40B4-BE49-F238E27FC236}">
                <a16:creationId xmlns:a16="http://schemas.microsoft.com/office/drawing/2014/main" id="{2ABE65A8-EE6B-40EA-B89D-322DB105C0C5}"/>
              </a:ext>
            </a:extLst>
          </p:cNvPr>
          <p:cNvSpPr txBox="1"/>
          <p:nvPr/>
        </p:nvSpPr>
        <p:spPr>
          <a:xfrm>
            <a:off x="2699046" y="4699097"/>
            <a:ext cx="213382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solidFill>
                  <a:srgbClr val="FF0000"/>
                </a:solidFill>
              </a:rPr>
              <a:t>LoRa</a:t>
            </a:r>
            <a:r>
              <a:rPr lang="en-US" dirty="0">
                <a:solidFill>
                  <a:srgbClr val="FF0000"/>
                </a:solidFill>
              </a:rPr>
              <a:t> Frequency 868.1 MHZ</a:t>
            </a:r>
          </a:p>
        </p:txBody>
      </p:sp>
      <p:sp>
        <p:nvSpPr>
          <p:cNvPr id="22" name="TextBox 86">
            <a:extLst>
              <a:ext uri="{FF2B5EF4-FFF2-40B4-BE49-F238E27FC236}">
                <a16:creationId xmlns:a16="http://schemas.microsoft.com/office/drawing/2014/main" id="{BBAB2A0B-1A37-4D68-BE98-6BCF4E662842}"/>
              </a:ext>
            </a:extLst>
          </p:cNvPr>
          <p:cNvSpPr txBox="1"/>
          <p:nvPr/>
        </p:nvSpPr>
        <p:spPr>
          <a:xfrm>
            <a:off x="720370" y="3784926"/>
            <a:ext cx="162836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Gateway</a:t>
            </a:r>
          </a:p>
        </p:txBody>
      </p:sp>
      <p:pic>
        <p:nvPicPr>
          <p:cNvPr id="26"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70" y="2171467"/>
            <a:ext cx="1662345" cy="22619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900740">
            <a:off x="1574719" y="5566855"/>
            <a:ext cx="1459308" cy="768837"/>
          </a:xfrm>
          <a:prstGeom prst="rect">
            <a:avLst/>
          </a:prstGeom>
        </p:spPr>
      </p:pic>
      <p:sp>
        <p:nvSpPr>
          <p:cNvPr id="30" name="TextBox 29">
            <a:extLst>
              <a:ext uri="{FF2B5EF4-FFF2-40B4-BE49-F238E27FC236}">
                <a16:creationId xmlns:a16="http://schemas.microsoft.com/office/drawing/2014/main" id="{52DF7C7F-2290-45A7-802A-2D40A425D298}"/>
              </a:ext>
            </a:extLst>
          </p:cNvPr>
          <p:cNvSpPr txBox="1"/>
          <p:nvPr/>
        </p:nvSpPr>
        <p:spPr>
          <a:xfrm>
            <a:off x="2736056" y="5951273"/>
            <a:ext cx="2366469" cy="369332"/>
          </a:xfrm>
          <a:prstGeom prst="rect">
            <a:avLst/>
          </a:prstGeom>
          <a:noFill/>
        </p:spPr>
        <p:txBody>
          <a:bodyPr wrap="square" rtlCol="0">
            <a:spAutoFit/>
          </a:bodyPr>
          <a:lstStyle/>
          <a:p>
            <a:r>
              <a:rPr lang="en-US" dirty="0" err="1">
                <a:solidFill>
                  <a:schemeClr val="bg1"/>
                </a:solidFill>
              </a:rPr>
              <a:t>LoRaWAN</a:t>
            </a:r>
            <a:r>
              <a:rPr lang="en-US" dirty="0">
                <a:solidFill>
                  <a:schemeClr val="bg1"/>
                </a:solidFill>
              </a:rPr>
              <a:t> Sensor</a:t>
            </a:r>
            <a:endParaRPr lang="aa-ET" dirty="0">
              <a:solidFill>
                <a:schemeClr val="bg1"/>
              </a:solidFill>
            </a:endParaRPr>
          </a:p>
        </p:txBody>
      </p:sp>
      <p:pic>
        <p:nvPicPr>
          <p:cNvPr id="33"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056" y="2209889"/>
            <a:ext cx="2753245" cy="2064934"/>
          </a:xfrm>
          <a:prstGeom prst="rect">
            <a:avLst/>
          </a:prstGeom>
        </p:spPr>
      </p:pic>
      <p:sp>
        <p:nvSpPr>
          <p:cNvPr id="35" name="TextBox 34">
            <a:extLst>
              <a:ext uri="{FF2B5EF4-FFF2-40B4-BE49-F238E27FC236}">
                <a16:creationId xmlns:a16="http://schemas.microsoft.com/office/drawing/2014/main" id="{52DF7C7F-2290-45A7-802A-2D40A425D298}"/>
              </a:ext>
            </a:extLst>
          </p:cNvPr>
          <p:cNvSpPr txBox="1"/>
          <p:nvPr/>
        </p:nvSpPr>
        <p:spPr>
          <a:xfrm>
            <a:off x="2227231" y="3214261"/>
            <a:ext cx="350316" cy="461665"/>
          </a:xfrm>
          <a:prstGeom prst="rect">
            <a:avLst/>
          </a:prstGeom>
          <a:noFill/>
        </p:spPr>
        <p:txBody>
          <a:bodyPr wrap="square" rtlCol="0">
            <a:spAutoFit/>
          </a:bodyPr>
          <a:lstStyle/>
          <a:p>
            <a:r>
              <a:rPr lang="en-US" sz="2400" dirty="0">
                <a:solidFill>
                  <a:schemeClr val="bg1"/>
                </a:solidFill>
              </a:rPr>
              <a:t>+</a:t>
            </a:r>
            <a:endParaRPr lang="aa-ET" sz="2400" dirty="0">
              <a:solidFill>
                <a:schemeClr val="bg1"/>
              </a:solidFill>
            </a:endParaRPr>
          </a:p>
        </p:txBody>
      </p:sp>
      <p:sp>
        <p:nvSpPr>
          <p:cNvPr id="36" name="TextBox 35">
            <a:extLst>
              <a:ext uri="{FF2B5EF4-FFF2-40B4-BE49-F238E27FC236}">
                <a16:creationId xmlns:a16="http://schemas.microsoft.com/office/drawing/2014/main" id="{52DF7C7F-2290-45A7-802A-2D40A425D298}"/>
              </a:ext>
            </a:extLst>
          </p:cNvPr>
          <p:cNvSpPr txBox="1"/>
          <p:nvPr/>
        </p:nvSpPr>
        <p:spPr>
          <a:xfrm>
            <a:off x="4646225" y="3784926"/>
            <a:ext cx="1019678" cy="369332"/>
          </a:xfrm>
          <a:prstGeom prst="rect">
            <a:avLst/>
          </a:prstGeom>
          <a:noFill/>
        </p:spPr>
        <p:txBody>
          <a:bodyPr wrap="square" rtlCol="0">
            <a:spAutoFit/>
          </a:bodyPr>
          <a:lstStyle/>
          <a:p>
            <a:r>
              <a:rPr lang="en-US" dirty="0">
                <a:solidFill>
                  <a:schemeClr val="bg1"/>
                </a:solidFill>
              </a:rPr>
              <a:t>Drone</a:t>
            </a:r>
          </a:p>
        </p:txBody>
      </p:sp>
    </p:spTree>
    <p:extLst>
      <p:ext uri="{BB962C8B-B14F-4D97-AF65-F5344CB8AC3E}">
        <p14:creationId xmlns:p14="http://schemas.microsoft.com/office/powerpoint/2010/main" val="389871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Gateway to Server</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dirty="0">
                <a:solidFill>
                  <a:schemeClr val="bg1"/>
                </a:solidFill>
              </a:rPr>
              <a:t>We used open source </a:t>
            </a:r>
          </a:p>
          <a:p>
            <a:r>
              <a:rPr lang="en-US" dirty="0">
                <a:solidFill>
                  <a:schemeClr val="bg1"/>
                </a:solidFill>
              </a:rPr>
              <a:t>SW Gateway is constantly trying to reach server.</a:t>
            </a:r>
          </a:p>
          <a:p>
            <a:r>
              <a:rPr lang="en-US" dirty="0">
                <a:solidFill>
                  <a:schemeClr val="bg1"/>
                </a:solidFill>
              </a:rPr>
              <a:t>Once it connects to the server, it forwards all unsent packets received during the flight. </a:t>
            </a:r>
          </a:p>
          <a:p>
            <a:pPr marL="0" indent="0">
              <a:buNone/>
            </a:pPr>
            <a:endParaRPr lang="en-US" sz="2000" dirty="0">
              <a:solidFill>
                <a:schemeClr val="bg1"/>
              </a:solidFill>
            </a:endParaRPr>
          </a:p>
        </p:txBody>
      </p:sp>
      <p:pic>
        <p:nvPicPr>
          <p:cNvPr id="16" name="Picture 3">
            <a:extLst>
              <a:ext uri="{FF2B5EF4-FFF2-40B4-BE49-F238E27FC236}">
                <a16:creationId xmlns:a16="http://schemas.microsoft.com/office/drawing/2014/main" id="{1206CF65-A817-4A92-9B40-D2AAFB49F13D}"/>
              </a:ext>
            </a:extLst>
          </p:cNvPr>
          <p:cNvPicPr>
            <a:picLocks noChangeAspect="1"/>
          </p:cNvPicPr>
          <p:nvPr/>
        </p:nvPicPr>
        <p:blipFill>
          <a:blip r:embed="rId3"/>
          <a:stretch>
            <a:fillRect/>
          </a:stretch>
        </p:blipFill>
        <p:spPr>
          <a:xfrm>
            <a:off x="9647692" y="2377050"/>
            <a:ext cx="2219325" cy="695325"/>
          </a:xfrm>
          <a:prstGeom prst="rect">
            <a:avLst/>
          </a:prstGeom>
        </p:spPr>
      </p:pic>
      <p:pic>
        <p:nvPicPr>
          <p:cNvPr id="4" name="Рисунок 3"/>
          <p:cNvPicPr>
            <a:picLocks noChangeAspect="1"/>
          </p:cNvPicPr>
          <p:nvPr/>
        </p:nvPicPr>
        <p:blipFill>
          <a:blip r:embed="rId4"/>
          <a:stretch>
            <a:fillRect/>
          </a:stretch>
        </p:blipFill>
        <p:spPr>
          <a:xfrm>
            <a:off x="99635" y="2774643"/>
            <a:ext cx="6387223" cy="3070780"/>
          </a:xfrm>
          <a:prstGeom prst="rect">
            <a:avLst/>
          </a:prstGeom>
        </p:spPr>
      </p:pic>
    </p:spTree>
    <p:extLst>
      <p:ext uri="{BB962C8B-B14F-4D97-AF65-F5344CB8AC3E}">
        <p14:creationId xmlns:p14="http://schemas.microsoft.com/office/powerpoint/2010/main" val="101123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(1)</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fontScale="92500" lnSpcReduction="10000"/>
          </a:bodyPr>
          <a:lstStyle/>
          <a:p>
            <a:r>
              <a:rPr lang="en-US" dirty="0">
                <a:solidFill>
                  <a:schemeClr val="bg1"/>
                </a:solidFill>
              </a:rPr>
              <a:t>First flight assumes signal radius of 0. Each successor flight will update it based on analysis.</a:t>
            </a:r>
          </a:p>
          <a:p>
            <a:r>
              <a:rPr lang="en-US" dirty="0">
                <a:solidFill>
                  <a:schemeClr val="bg1"/>
                </a:solidFill>
              </a:rPr>
              <a:t>Able to detect both UI and RSSI after getting the data from the server</a:t>
            </a:r>
          </a:p>
          <a:p>
            <a:r>
              <a:rPr lang="en-US" dirty="0">
                <a:solidFill>
                  <a:schemeClr val="bg1"/>
                </a:solidFill>
              </a:rPr>
              <a:t>Able to detect packet sender by UI</a:t>
            </a:r>
          </a:p>
          <a:p>
            <a:r>
              <a:rPr lang="en-US" dirty="0">
                <a:solidFill>
                  <a:schemeClr val="bg1"/>
                </a:solidFill>
              </a:rPr>
              <a:t>Signal radii can be updated using packet RSSI+UI</a:t>
            </a:r>
            <a:endParaRPr lang="ru-RU" dirty="0">
              <a:solidFill>
                <a:schemeClr val="bg1"/>
              </a:solidFill>
            </a:endParaRPr>
          </a:p>
          <a:p>
            <a:r>
              <a:rPr lang="en-US" dirty="0">
                <a:solidFill>
                  <a:schemeClr val="bg1"/>
                </a:solidFill>
              </a:rPr>
              <a:t>Accurate radius will result in optimal path while still being able to collect all the data.</a:t>
            </a:r>
          </a:p>
          <a:p>
            <a:pPr marL="0" indent="0">
              <a:buNone/>
            </a:pPr>
            <a:endParaRPr lang="en-US" sz="2000" dirty="0">
              <a:solidFill>
                <a:schemeClr val="bg1"/>
              </a:solidFill>
            </a:endParaRPr>
          </a:p>
        </p:txBody>
      </p:sp>
      <p:pic>
        <p:nvPicPr>
          <p:cNvPr id="7" name="Рисунок 6"/>
          <p:cNvPicPr>
            <a:picLocks noChangeAspect="1"/>
          </p:cNvPicPr>
          <p:nvPr/>
        </p:nvPicPr>
        <p:blipFill>
          <a:blip r:embed="rId3"/>
          <a:stretch>
            <a:fillRect/>
          </a:stretch>
        </p:blipFill>
        <p:spPr>
          <a:xfrm>
            <a:off x="262105" y="2421161"/>
            <a:ext cx="5962650" cy="4333875"/>
          </a:xfrm>
          <a:prstGeom prst="rect">
            <a:avLst/>
          </a:prstGeom>
        </p:spPr>
      </p:pic>
    </p:spTree>
    <p:extLst>
      <p:ext uri="{BB962C8B-B14F-4D97-AF65-F5344CB8AC3E}">
        <p14:creationId xmlns:p14="http://schemas.microsoft.com/office/powerpoint/2010/main" val="107351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(2)</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b="1" dirty="0">
                <a:solidFill>
                  <a:schemeClr val="bg1"/>
                </a:solidFill>
              </a:rPr>
              <a:t>D</a:t>
            </a:r>
            <a:r>
              <a:rPr lang="en-US" dirty="0">
                <a:solidFill>
                  <a:schemeClr val="bg1"/>
                </a:solidFill>
              </a:rPr>
              <a:t> – Distance in meters from the sensor. </a:t>
            </a:r>
          </a:p>
          <a:p>
            <a:r>
              <a:rPr lang="en-US" b="1" dirty="0">
                <a:solidFill>
                  <a:schemeClr val="bg1"/>
                </a:solidFill>
              </a:rPr>
              <a:t>P</a:t>
            </a:r>
            <a:r>
              <a:rPr lang="en-US" dirty="0">
                <a:solidFill>
                  <a:schemeClr val="bg1"/>
                </a:solidFill>
              </a:rPr>
              <a:t> – </a:t>
            </a:r>
            <a:r>
              <a:rPr lang="en-US" dirty="0" err="1">
                <a:solidFill>
                  <a:schemeClr val="bg1"/>
                </a:solidFill>
              </a:rPr>
              <a:t>TxPower</a:t>
            </a:r>
            <a:r>
              <a:rPr lang="en-US" dirty="0">
                <a:solidFill>
                  <a:schemeClr val="bg1"/>
                </a:solidFill>
              </a:rPr>
              <a:t>. A variable received by the beacons in the package.</a:t>
            </a:r>
          </a:p>
          <a:p>
            <a:r>
              <a:rPr lang="en-US" dirty="0">
                <a:solidFill>
                  <a:schemeClr val="bg1"/>
                </a:solidFill>
              </a:rPr>
              <a:t>Calculate </a:t>
            </a:r>
            <a:r>
              <a:rPr lang="en-US" b="1" dirty="0">
                <a:solidFill>
                  <a:schemeClr val="bg1"/>
                </a:solidFill>
              </a:rPr>
              <a:t>D</a:t>
            </a:r>
            <a:r>
              <a:rPr lang="en-US" dirty="0">
                <a:solidFill>
                  <a:schemeClr val="bg1"/>
                </a:solidFill>
              </a:rPr>
              <a:t> for each sensor after the flight using the formula</a:t>
            </a:r>
          </a:p>
          <a:p>
            <a:r>
              <a:rPr lang="en-US" dirty="0">
                <a:solidFill>
                  <a:schemeClr val="bg1"/>
                </a:solidFill>
              </a:rPr>
              <a:t>Update input files based on the newly calculated </a:t>
            </a:r>
            <a:r>
              <a:rPr lang="en-US" b="1" dirty="0">
                <a:solidFill>
                  <a:schemeClr val="bg1"/>
                </a:solidFill>
              </a:rPr>
              <a:t>D</a:t>
            </a:r>
          </a:p>
        </p:txBody>
      </p:sp>
      <mc:AlternateContent xmlns:mc="http://schemas.openxmlformats.org/markup-compatibility/2006" xmlns:a14="http://schemas.microsoft.com/office/drawing/2010/main">
        <mc:Choice Requires="a14">
          <p:sp>
            <p:nvSpPr>
              <p:cNvPr id="4" name="TextBox 3"/>
              <p:cNvSpPr txBox="1"/>
              <p:nvPr/>
            </p:nvSpPr>
            <p:spPr>
              <a:xfrm>
                <a:off x="1725310" y="3718461"/>
                <a:ext cx="4761547" cy="723018"/>
              </a:xfrm>
              <a:prstGeom prst="rect">
                <a:avLst/>
              </a:prstGeom>
              <a:noFill/>
            </p:spPr>
            <p:txBody>
              <a:bodyPr wrap="square" lIns="0" tIns="0" rIns="0" bIns="0" rtlCol="0">
                <a:spAutoFit/>
              </a:bodyPr>
              <a:lstStyle/>
              <a:p>
                <a:r>
                  <a:rPr lang="en-US" sz="4400" b="1" dirty="0">
                    <a:solidFill>
                      <a:schemeClr val="bg1"/>
                    </a:solidFill>
                  </a:rPr>
                  <a:t>D = </a:t>
                </a:r>
                <a14:m>
                  <m:oMath xmlns:m="http://schemas.openxmlformats.org/officeDocument/2006/math">
                    <m:sSup>
                      <m:sSupPr>
                        <m:ctrlPr>
                          <a:rPr lang="en-US" sz="4400" b="1" i="1" smtClean="0">
                            <a:solidFill>
                              <a:schemeClr val="bg1"/>
                            </a:solidFill>
                            <a:latin typeface="Cambria Math" panose="02040503050406030204" pitchFamily="18" charset="0"/>
                          </a:rPr>
                        </m:ctrlPr>
                      </m:sSupPr>
                      <m:e>
                        <m:r>
                          <a:rPr lang="en-US" sz="4400" b="1" i="1" smtClean="0">
                            <a:solidFill>
                              <a:schemeClr val="bg1"/>
                            </a:solidFill>
                            <a:latin typeface="Cambria Math" panose="02040503050406030204" pitchFamily="18" charset="0"/>
                          </a:rPr>
                          <m:t>𝟏𝟎</m:t>
                        </m:r>
                      </m:e>
                      <m:sup>
                        <m:d>
                          <m:dPr>
                            <m:ctrlPr>
                              <a:rPr lang="en-US" sz="4400" b="1" i="1" smtClean="0">
                                <a:solidFill>
                                  <a:schemeClr val="bg1"/>
                                </a:solidFill>
                                <a:latin typeface="Cambria Math" panose="02040503050406030204" pitchFamily="18" charset="0"/>
                              </a:rPr>
                            </m:ctrlPr>
                          </m:dPr>
                          <m:e>
                            <m:r>
                              <a:rPr lang="en-US" sz="4400" b="1" i="1" smtClean="0">
                                <a:solidFill>
                                  <a:schemeClr val="bg1"/>
                                </a:solidFill>
                                <a:latin typeface="Cambria Math" panose="02040503050406030204" pitchFamily="18" charset="0"/>
                              </a:rPr>
                              <m:t>𝑷</m:t>
                            </m:r>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𝑹𝑺𝑺𝑰</m:t>
                            </m:r>
                          </m:e>
                        </m:d>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𝟐𝟎</m:t>
                        </m:r>
                      </m:sup>
                    </m:sSup>
                  </m:oMath>
                </a14:m>
                <a:endParaRPr lang="en-US" sz="4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725310" y="3718461"/>
                <a:ext cx="4761547" cy="723018"/>
              </a:xfrm>
              <a:prstGeom prst="rect">
                <a:avLst/>
              </a:prstGeom>
              <a:blipFill rotWithShape="0">
                <a:blip r:embed="rId3"/>
                <a:stretch>
                  <a:fillRect l="-7042" t="-17647" b="-44538"/>
                </a:stretch>
              </a:blipFill>
            </p:spPr>
            <p:txBody>
              <a:bodyPr/>
              <a:lstStyle/>
              <a:p>
                <a:r>
                  <a:rPr lang="en-US">
                    <a:noFill/>
                  </a:rPr>
                  <a:t> </a:t>
                </a:r>
              </a:p>
            </p:txBody>
          </p:sp>
        </mc:Fallback>
      </mc:AlternateContent>
    </p:spTree>
    <p:extLst>
      <p:ext uri="{BB962C8B-B14F-4D97-AF65-F5344CB8AC3E}">
        <p14:creationId xmlns:p14="http://schemas.microsoft.com/office/powerpoint/2010/main" val="138116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EE6A-47CD-4DCD-95DE-54F286FDA04C}"/>
              </a:ext>
            </a:extLst>
          </p:cNvPr>
          <p:cNvSpPr>
            <a:spLocks noGrp="1"/>
          </p:cNvSpPr>
          <p:nvPr>
            <p:ph type="title"/>
          </p:nvPr>
        </p:nvSpPr>
        <p:spPr/>
        <p:txBody>
          <a:bodyPr/>
          <a:lstStyle/>
          <a:p>
            <a:r>
              <a:rPr lang="en-US" dirty="0"/>
              <a:t>Summary</a:t>
            </a:r>
            <a:endParaRPr lang="en-IL" dirty="0"/>
          </a:p>
        </p:txBody>
      </p:sp>
      <p:sp>
        <p:nvSpPr>
          <p:cNvPr id="3" name="Content Placeholder 2">
            <a:extLst>
              <a:ext uri="{FF2B5EF4-FFF2-40B4-BE49-F238E27FC236}">
                <a16:creationId xmlns:a16="http://schemas.microsoft.com/office/drawing/2014/main" id="{7BA2B4FA-E68D-446D-981D-FB5D21F4F621}"/>
              </a:ext>
            </a:extLst>
          </p:cNvPr>
          <p:cNvSpPr>
            <a:spLocks noGrp="1"/>
          </p:cNvSpPr>
          <p:nvPr>
            <p:ph idx="1"/>
          </p:nvPr>
        </p:nvSpPr>
        <p:spPr/>
        <p:txBody>
          <a:bodyPr/>
          <a:lstStyle/>
          <a:p>
            <a:r>
              <a:rPr lang="en-US" dirty="0"/>
              <a:t>We learned about </a:t>
            </a:r>
            <a:r>
              <a:rPr lang="en-US" dirty="0" err="1"/>
              <a:t>LoRaWAN</a:t>
            </a:r>
            <a:r>
              <a:rPr lang="en-US" dirty="0"/>
              <a:t> protocol and set up a simulation framework</a:t>
            </a:r>
          </a:p>
          <a:p>
            <a:r>
              <a:rPr lang="en-US" dirty="0"/>
              <a:t>We made changes to the open source </a:t>
            </a:r>
            <a:r>
              <a:rPr lang="en-US" dirty="0" err="1"/>
              <a:t>LoRa</a:t>
            </a:r>
            <a:r>
              <a:rPr lang="en-US" dirty="0"/>
              <a:t> GW</a:t>
            </a:r>
          </a:p>
          <a:p>
            <a:pPr lvl="1"/>
            <a:r>
              <a:rPr lang="en-US" dirty="0"/>
              <a:t>Save packets locally</a:t>
            </a:r>
          </a:p>
          <a:p>
            <a:pPr lvl="1"/>
            <a:r>
              <a:rPr lang="en-US" dirty="0"/>
              <a:t>Unload to server</a:t>
            </a:r>
          </a:p>
          <a:p>
            <a:r>
              <a:rPr lang="en-US" dirty="0"/>
              <a:t>We implemented a smart Path Planning algorithm</a:t>
            </a:r>
          </a:p>
          <a:p>
            <a:r>
              <a:rPr lang="en-US" dirty="0"/>
              <a:t>We integrated all the pieces together and made a successful flight experiment</a:t>
            </a:r>
          </a:p>
          <a:p>
            <a:endParaRPr lang="en-IL" dirty="0"/>
          </a:p>
        </p:txBody>
      </p:sp>
    </p:spTree>
    <p:extLst>
      <p:ext uri="{BB962C8B-B14F-4D97-AF65-F5344CB8AC3E}">
        <p14:creationId xmlns:p14="http://schemas.microsoft.com/office/powerpoint/2010/main" val="373469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8D9D-63AC-4C66-9775-5FBBAE01CFFC}"/>
              </a:ext>
            </a:extLst>
          </p:cNvPr>
          <p:cNvSpPr>
            <a:spLocks noGrp="1"/>
          </p:cNvSpPr>
          <p:nvPr>
            <p:ph type="title"/>
          </p:nvPr>
        </p:nvSpPr>
        <p:spPr/>
        <p:txBody>
          <a:bodyPr/>
          <a:lstStyle/>
          <a:p>
            <a:r>
              <a:rPr lang="en-US" dirty="0"/>
              <a:t>What’s next?</a:t>
            </a:r>
            <a:endParaRPr lang="en-IL" dirty="0"/>
          </a:p>
        </p:txBody>
      </p:sp>
      <p:sp>
        <p:nvSpPr>
          <p:cNvPr id="3" name="Content Placeholder 2">
            <a:extLst>
              <a:ext uri="{FF2B5EF4-FFF2-40B4-BE49-F238E27FC236}">
                <a16:creationId xmlns:a16="http://schemas.microsoft.com/office/drawing/2014/main" id="{DA896469-9802-4EA1-81A2-62E43E78822B}"/>
              </a:ext>
            </a:extLst>
          </p:cNvPr>
          <p:cNvSpPr>
            <a:spLocks noGrp="1"/>
          </p:cNvSpPr>
          <p:nvPr>
            <p:ph idx="1"/>
          </p:nvPr>
        </p:nvSpPr>
        <p:spPr/>
        <p:txBody>
          <a:bodyPr/>
          <a:lstStyle/>
          <a:p>
            <a:r>
              <a:rPr lang="en-US" dirty="0"/>
              <a:t>Algorithm improvements:</a:t>
            </a:r>
          </a:p>
          <a:p>
            <a:pPr lvl="1"/>
            <a:r>
              <a:rPr lang="en-US" dirty="0"/>
              <a:t>Maybe there is a way to find a more optimal path than the algorithm we used?</a:t>
            </a:r>
          </a:p>
          <a:p>
            <a:pPr lvl="1"/>
            <a:r>
              <a:rPr lang="en-US" dirty="0"/>
              <a:t>3d Path Planning</a:t>
            </a:r>
          </a:p>
          <a:p>
            <a:pPr lvl="1"/>
            <a:r>
              <a:rPr lang="en-US" dirty="0"/>
              <a:t>Dynamic Path Planning</a:t>
            </a:r>
          </a:p>
          <a:p>
            <a:pPr lvl="1"/>
            <a:r>
              <a:rPr lang="en-US" dirty="0"/>
              <a:t>Distributed algorithm for multiple drones</a:t>
            </a:r>
          </a:p>
          <a:p>
            <a:r>
              <a:rPr lang="en-US" dirty="0"/>
              <a:t>Wireless connection between server and gateway + online data transfer</a:t>
            </a:r>
          </a:p>
          <a:p>
            <a:r>
              <a:rPr lang="en-US" dirty="0"/>
              <a:t>Integration of classes A &amp; B</a:t>
            </a:r>
            <a:endParaRPr lang="en-IL" dirty="0"/>
          </a:p>
        </p:txBody>
      </p:sp>
    </p:spTree>
    <p:extLst>
      <p:ext uri="{BB962C8B-B14F-4D97-AF65-F5344CB8AC3E}">
        <p14:creationId xmlns:p14="http://schemas.microsoft.com/office/powerpoint/2010/main" val="239819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5E7441-3B5A-484E-A444-B48B787FC629}"/>
              </a:ext>
            </a:extLst>
          </p:cNvPr>
          <p:cNvPicPr>
            <a:picLocks noChangeAspect="1"/>
          </p:cNvPicPr>
          <p:nvPr/>
        </p:nvPicPr>
        <p:blipFill rotWithShape="1">
          <a:blip r:embed="rId6">
            <a:alphaModFix amt="40000"/>
          </a:blip>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E0C3177B-C434-47FF-8F83-19E448B4EA6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Questions?</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586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72C62-BBF6-4273-9F13-A1A7A35B1BB3}"/>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 Project (2)</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3E3FCD2-18CC-49CA-B009-CD34892333D3}"/>
              </a:ext>
            </a:extLst>
          </p:cNvPr>
          <p:cNvGraphicFramePr>
            <a:graphicFrameLocks noGrp="1"/>
          </p:cNvGraphicFramePr>
          <p:nvPr>
            <p:ph idx="1"/>
            <p:extLst>
              <p:ext uri="{D42A27DB-BD31-4B8C-83A1-F6EECF244321}">
                <p14:modId xmlns:p14="http://schemas.microsoft.com/office/powerpoint/2010/main" val="393501151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2905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a:t>
            </a:r>
            <a:br>
              <a:rPr lang="en-US" sz="3200" dirty="0">
                <a:solidFill>
                  <a:srgbClr val="F2F2F2"/>
                </a:solidFill>
              </a:rPr>
            </a:br>
            <a:r>
              <a:rPr lang="en-US" sz="3200" dirty="0" err="1">
                <a:solidFill>
                  <a:srgbClr val="F2F2F2"/>
                </a:solidFill>
              </a:rPr>
              <a:t>LoraWAN</a:t>
            </a:r>
            <a:r>
              <a:rPr lang="en-US" sz="3200" dirty="0">
                <a:solidFill>
                  <a:srgbClr val="F2F2F2"/>
                </a:solidFill>
              </a:rPr>
              <a:t> (1)</a:t>
            </a:r>
            <a:endParaRPr lang="aa-ET" sz="3200" dirty="0">
              <a:solidFill>
                <a:srgbClr val="F2F2F2"/>
              </a:solidFill>
            </a:endParaRPr>
          </a:p>
        </p:txBody>
      </p:sp>
      <p:sp>
        <p:nvSpPr>
          <p:cNvPr id="27" name="Freeform: Shape 2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0" name="Content Placeholder 1">
            <a:extLst>
              <a:ext uri="{FF2B5EF4-FFF2-40B4-BE49-F238E27FC236}">
                <a16:creationId xmlns:a16="http://schemas.microsoft.com/office/drawing/2014/main" id="{C5747F09-4701-4506-AA2E-2DD356C804B5}"/>
              </a:ext>
            </a:extLst>
          </p:cNvPr>
          <p:cNvGraphicFramePr>
            <a:graphicFrameLocks noGrp="1"/>
          </p:cNvGraphicFramePr>
          <p:nvPr>
            <p:ph idx="1"/>
            <p:extLst>
              <p:ext uri="{D42A27DB-BD31-4B8C-83A1-F6EECF244321}">
                <p14:modId xmlns:p14="http://schemas.microsoft.com/office/powerpoint/2010/main" val="998361097"/>
              </p:ext>
            </p:extLst>
          </p:nvPr>
        </p:nvGraphicFramePr>
        <p:xfrm>
          <a:off x="5048250" y="1447799"/>
          <a:ext cx="6496050" cy="4843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86068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8930" y="629266"/>
            <a:ext cx="9252154" cy="1223983"/>
          </a:xfrm>
        </p:spPr>
        <p:txBody>
          <a:bodyPr>
            <a:normAutofit/>
          </a:bodyPr>
          <a:lstStyle/>
          <a:p>
            <a:r>
              <a:rPr lang="en-US" dirty="0"/>
              <a:t>Background – </a:t>
            </a:r>
            <a:r>
              <a:rPr lang="en-US" dirty="0" err="1"/>
              <a:t>LorRaWAN</a:t>
            </a:r>
            <a:r>
              <a:rPr lang="en-US" dirty="0"/>
              <a:t> (2)</a:t>
            </a:r>
            <a:endParaRPr lang="aa-ET" dirty="0"/>
          </a:p>
        </p:txBody>
      </p:sp>
      <p:sp>
        <p:nvSpPr>
          <p:cNvPr id="2" name="Content Placeholder 1">
            <a:extLst>
              <a:ext uri="{FF2B5EF4-FFF2-40B4-BE49-F238E27FC236}">
                <a16:creationId xmlns:a16="http://schemas.microsoft.com/office/drawing/2014/main" id="{DF2A3306-D4E5-4F5B-BCBA-C445C3A831A7}"/>
              </a:ext>
            </a:extLst>
          </p:cNvPr>
          <p:cNvSpPr>
            <a:spLocks noGrp="1"/>
          </p:cNvSpPr>
          <p:nvPr>
            <p:ph idx="1"/>
          </p:nvPr>
        </p:nvSpPr>
        <p:spPr>
          <a:xfrm>
            <a:off x="1103311" y="2052214"/>
            <a:ext cx="4338409" cy="4196185"/>
          </a:xfrm>
        </p:spPr>
        <p:txBody>
          <a:bodyPr>
            <a:normAutofit/>
          </a:bodyPr>
          <a:lstStyle/>
          <a:p>
            <a:r>
              <a:rPr lang="en-US" dirty="0" err="1"/>
              <a:t>LoRa</a:t>
            </a:r>
            <a:r>
              <a:rPr lang="en-US" dirty="0"/>
              <a:t> works by moving an RF tone around over time in a very linear way.</a:t>
            </a:r>
          </a:p>
          <a:p>
            <a:r>
              <a:rPr lang="en-US" dirty="0" err="1"/>
              <a:t>LoRa</a:t>
            </a:r>
            <a:r>
              <a:rPr lang="en-US" dirty="0"/>
              <a:t> transmissions work by chirping</a:t>
            </a:r>
          </a:p>
          <a:p>
            <a:endParaRPr lang="en-US" dirty="0"/>
          </a:p>
          <a:p>
            <a:endParaRPr lang="en-US" dirty="0"/>
          </a:p>
        </p:txBody>
      </p:sp>
      <p:pic>
        <p:nvPicPr>
          <p:cNvPr id="3" name="Picture 2">
            <a:extLst>
              <a:ext uri="{FF2B5EF4-FFF2-40B4-BE49-F238E27FC236}">
                <a16:creationId xmlns:a16="http://schemas.microsoft.com/office/drawing/2014/main" id="{F63F33C4-06D5-4B51-84AE-07A76CF65441}"/>
              </a:ext>
            </a:extLst>
          </p:cNvPr>
          <p:cNvPicPr>
            <a:picLocks noChangeAspect="1"/>
          </p:cNvPicPr>
          <p:nvPr/>
        </p:nvPicPr>
        <p:blipFill>
          <a:blip r:embed="rId3"/>
          <a:stretch>
            <a:fillRect/>
          </a:stretch>
        </p:blipFill>
        <p:spPr>
          <a:xfrm>
            <a:off x="6814051" y="2052213"/>
            <a:ext cx="4007356"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6816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BD2127D-36B6-48D8-AB8F-0EA2FEC23AEB}"/>
              </a:ext>
            </a:extLst>
          </p:cNvPr>
          <p:cNvSpPr>
            <a:spLocks noGrp="1"/>
          </p:cNvSpPr>
          <p:nvPr>
            <p:ph type="title"/>
          </p:nvPr>
        </p:nvSpPr>
        <p:spPr>
          <a:xfrm>
            <a:off x="806195" y="804672"/>
            <a:ext cx="3521359" cy="5248656"/>
          </a:xfrm>
        </p:spPr>
        <p:txBody>
          <a:bodyPr anchor="ctr">
            <a:normAutofit/>
          </a:bodyPr>
          <a:lstStyle/>
          <a:p>
            <a:pPr algn="ctr"/>
            <a:r>
              <a:rPr lang="en-US" dirty="0"/>
              <a:t>Background – </a:t>
            </a:r>
            <a:r>
              <a:rPr lang="en-US" dirty="0" err="1"/>
              <a:t>LoRaWAN</a:t>
            </a:r>
            <a:r>
              <a:rPr lang="en-US" dirty="0"/>
              <a:t> (3)</a:t>
            </a:r>
            <a:endParaRPr lang="aa-ET" dirty="0"/>
          </a:p>
        </p:txBody>
      </p:sp>
      <p:sp>
        <p:nvSpPr>
          <p:cNvPr id="3" name="Content Placeholder 2">
            <a:extLst>
              <a:ext uri="{FF2B5EF4-FFF2-40B4-BE49-F238E27FC236}">
                <a16:creationId xmlns:a16="http://schemas.microsoft.com/office/drawing/2014/main" id="{12CEDDA8-93C8-4B20-B1EB-87413F6E9842}"/>
              </a:ext>
            </a:extLst>
          </p:cNvPr>
          <p:cNvSpPr>
            <a:spLocks noGrp="1"/>
          </p:cNvSpPr>
          <p:nvPr>
            <p:ph idx="1"/>
          </p:nvPr>
        </p:nvSpPr>
        <p:spPr>
          <a:xfrm>
            <a:off x="4975861" y="804671"/>
            <a:ext cx="6399930" cy="5248657"/>
          </a:xfrm>
        </p:spPr>
        <p:txBody>
          <a:bodyPr anchor="ctr">
            <a:normAutofit/>
          </a:bodyPr>
          <a:lstStyle/>
          <a:p>
            <a:r>
              <a:rPr lang="en-US" dirty="0" err="1"/>
              <a:t>LoRaWAN</a:t>
            </a:r>
            <a:r>
              <a:rPr lang="en-US" dirty="0"/>
              <a:t> has three classes</a:t>
            </a:r>
          </a:p>
          <a:p>
            <a:pPr lvl="1"/>
            <a:r>
              <a:rPr lang="en-US" dirty="0"/>
              <a:t>Class A – Uplink messages can be sent any time</a:t>
            </a:r>
          </a:p>
          <a:p>
            <a:pPr lvl="1"/>
            <a:r>
              <a:rPr lang="en-US" dirty="0"/>
              <a:t>Class B – Scheduled receive windows for downlink messages from the server</a:t>
            </a:r>
          </a:p>
          <a:p>
            <a:pPr lvl="1"/>
            <a:r>
              <a:rPr lang="en-US" dirty="0"/>
              <a:t>Class C – Keeping the receive windows open unless they are transmitting</a:t>
            </a:r>
          </a:p>
        </p:txBody>
      </p:sp>
    </p:spTree>
    <p:extLst>
      <p:ext uri="{BB962C8B-B14F-4D97-AF65-F5344CB8AC3E}">
        <p14:creationId xmlns:p14="http://schemas.microsoft.com/office/powerpoint/2010/main" val="141078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ADEF5-82BF-45CE-9EB9-90F86D1A832C}"/>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Motivation</a:t>
            </a:r>
            <a:endParaRPr lang="aa-ET" sz="3200">
              <a:solidFill>
                <a:srgbClr val="F2F2F2"/>
              </a:solidFill>
            </a:endParaRP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DE883DA-4980-409D-A4BD-DCEAB021DEBA}"/>
              </a:ext>
            </a:extLst>
          </p:cNvPr>
          <p:cNvGraphicFramePr>
            <a:graphicFrameLocks noGrp="1"/>
          </p:cNvGraphicFramePr>
          <p:nvPr>
            <p:ph idx="1"/>
            <p:extLst>
              <p:ext uri="{D42A27DB-BD31-4B8C-83A1-F6EECF244321}">
                <p14:modId xmlns:p14="http://schemas.microsoft.com/office/powerpoint/2010/main" val="39729928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99212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Architecture – High level</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6107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E25AD-1AAA-409A-904B-7C139CD95DCC}"/>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Project Targets &amp; Solution</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036B561-0D81-49E8-9C35-F25AF8ED8B25}"/>
              </a:ext>
            </a:extLst>
          </p:cNvPr>
          <p:cNvGraphicFramePr>
            <a:graphicFrameLocks noGrp="1"/>
          </p:cNvGraphicFramePr>
          <p:nvPr>
            <p:ph idx="1"/>
            <p:extLst>
              <p:ext uri="{D42A27DB-BD31-4B8C-83A1-F6EECF244321}">
                <p14:modId xmlns:p14="http://schemas.microsoft.com/office/powerpoint/2010/main" val="170530998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15971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7</TotalTime>
  <Words>1043</Words>
  <Application>Microsoft Office PowerPoint</Application>
  <PresentationFormat>Widescreen</PresentationFormat>
  <Paragraphs>150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Century Gothic</vt:lpstr>
      <vt:lpstr>Consolas</vt:lpstr>
      <vt:lpstr>Wingdings 3</vt:lpstr>
      <vt:lpstr>Ion</vt:lpstr>
      <vt:lpstr>PowerPoint Presentation</vt:lpstr>
      <vt:lpstr>Background – Project (1)</vt:lpstr>
      <vt:lpstr>Background – Project (2)</vt:lpstr>
      <vt:lpstr>Background – LoraWAN (1)</vt:lpstr>
      <vt:lpstr>Background – LorRaWAN (2)</vt:lpstr>
      <vt:lpstr>Background – LoRaWAN (3)</vt:lpstr>
      <vt:lpstr>Motivation</vt:lpstr>
      <vt:lpstr>Architecture – High level</vt:lpstr>
      <vt:lpstr>Project Targets &amp; Solution</vt:lpstr>
      <vt:lpstr>Solution – Path Planning</vt:lpstr>
      <vt:lpstr>Solution – Path Planning (1)</vt:lpstr>
      <vt:lpstr>Solution – Path Planning (2)</vt:lpstr>
      <vt:lpstr>Solution – Path Planning (3) Explaining the algorithm</vt:lpstr>
      <vt:lpstr>Solution – Path Planning – Algorithm Flow (1)</vt:lpstr>
      <vt:lpstr>Solution – Path Planning – Algorithm Flow (2)</vt:lpstr>
      <vt:lpstr>Algorithm Flow – Dynamic Obstacle Traveling Salesman (1)</vt:lpstr>
      <vt:lpstr>Algorithm Flow – Dynamic Obstacle Traveling Salesman (2)</vt:lpstr>
      <vt:lpstr>Solution – From  Sensors to Server</vt:lpstr>
      <vt:lpstr>Solution – Drone</vt:lpstr>
      <vt:lpstr>Solution – Sensors</vt:lpstr>
      <vt:lpstr>Solution – SW and HW Gateways</vt:lpstr>
      <vt:lpstr>Solution – From Sensors to Gateway</vt:lpstr>
      <vt:lpstr>Solution – From Gateway to Server</vt:lpstr>
      <vt:lpstr>Solution – Analysis and signal radii    update after a flight (1)</vt:lpstr>
      <vt:lpstr>Solution – Analysis and signal radii    update after a flight (2)</vt:lpstr>
      <vt:lpstr>Summary</vt:lpstr>
      <vt:lpstr>What’s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Kolchinsky</dc:creator>
  <cp:lastModifiedBy>Max Kolchinsky</cp:lastModifiedBy>
  <cp:revision>2</cp:revision>
  <dcterms:created xsi:type="dcterms:W3CDTF">2019-07-20T14:48:29Z</dcterms:created>
  <dcterms:modified xsi:type="dcterms:W3CDTF">2019-07-20T14:55:42Z</dcterms:modified>
</cp:coreProperties>
</file>